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507" r:id="rId2"/>
    <p:sldId id="512" r:id="rId3"/>
    <p:sldId id="268" r:id="rId4"/>
    <p:sldId id="269" r:id="rId5"/>
    <p:sldId id="284" r:id="rId6"/>
    <p:sldId id="508" r:id="rId7"/>
    <p:sldId id="505" r:id="rId8"/>
    <p:sldId id="510" r:id="rId9"/>
    <p:sldId id="509" r:id="rId10"/>
    <p:sldId id="511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28" r:id="rId27"/>
    <p:sldId id="529" r:id="rId28"/>
    <p:sldId id="530" r:id="rId29"/>
    <p:sldId id="531" r:id="rId30"/>
    <p:sldId id="532" r:id="rId31"/>
    <p:sldId id="534" r:id="rId32"/>
    <p:sldId id="535" r:id="rId33"/>
    <p:sldId id="536" r:id="rId34"/>
    <p:sldId id="537" r:id="rId35"/>
    <p:sldId id="538" r:id="rId36"/>
    <p:sldId id="544" r:id="rId37"/>
    <p:sldId id="540" r:id="rId38"/>
    <p:sldId id="541" r:id="rId39"/>
    <p:sldId id="542" r:id="rId40"/>
    <p:sldId id="543" r:id="rId41"/>
    <p:sldId id="503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232CC"/>
    <a:srgbClr val="3232CA"/>
    <a:srgbClr val="4242D0"/>
    <a:srgbClr val="3535CD"/>
    <a:srgbClr val="6600FF"/>
    <a:srgbClr val="0000D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F0EC85A3-E2A3-4048-A58C-777D6F0380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050A083B-928B-4067-B4D4-FD3462D3E8F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3172" name="Rectangle 4">
            <a:extLst>
              <a:ext uri="{FF2B5EF4-FFF2-40B4-BE49-F238E27FC236}">
                <a16:creationId xmlns:a16="http://schemas.microsoft.com/office/drawing/2014/main" id="{24DFD85C-4D94-4E08-87C6-19FE5FDB05A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3173" name="Rectangle 5">
            <a:extLst>
              <a:ext uri="{FF2B5EF4-FFF2-40B4-BE49-F238E27FC236}">
                <a16:creationId xmlns:a16="http://schemas.microsoft.com/office/drawing/2014/main" id="{5598DA90-EB3F-4969-8AF8-2858EBCB750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1FD1EC-77A7-4F5B-9442-D12020D80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61F80E0A-4130-4ED0-9ACE-FD2366C139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3D4DCA01-14DA-4A0D-BE47-D900A108D6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BC751B6-EF98-4340-B694-DEDA0E95FB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id="{C88E84C5-C61E-497B-8CD8-51AB587C4A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37574" name="Rectangle 6">
            <a:extLst>
              <a:ext uri="{FF2B5EF4-FFF2-40B4-BE49-F238E27FC236}">
                <a16:creationId xmlns:a16="http://schemas.microsoft.com/office/drawing/2014/main" id="{0D908AA9-E585-4300-9983-D319C8F33F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7575" name="Rectangle 7">
            <a:extLst>
              <a:ext uri="{FF2B5EF4-FFF2-40B4-BE49-F238E27FC236}">
                <a16:creationId xmlns:a16="http://schemas.microsoft.com/office/drawing/2014/main" id="{F2E25C57-095F-44EC-9BA0-725EE78920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pPr>
              <a:defRPr/>
            </a:pPr>
            <a:fld id="{1236CF53-99B0-402F-9235-216EB8653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6CF53-99B0-402F-9235-216EB86534F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6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CE27-D9A0-477B-B0CA-D70A80D6A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06B98-B0BA-409F-8950-82F3FEB59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1D243-C0AF-4CDD-A953-67ABC99E3A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61EFB7-BFA6-4A97-A190-963287BEF8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C453E0-68A2-4667-861A-D4B39AE96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D2DE-A0F8-4C1E-A5E8-7CA8EEFDA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23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B598-5061-4DC6-A638-B80132AEA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75E37-0D84-4127-9C39-31213F16C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46AB2-E038-4E46-ABC7-3278798577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168D8-9B1C-4311-896B-D0FDF7DC5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731A80-EC71-46C6-A140-2CCB1C573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2AB95-6A8F-4CD4-8E07-81F6B435B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03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A9D7D9-2124-43B0-B8F2-3E18044CB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EE4AE-84A0-4F27-90B3-5D5D26424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CC3F86-EA4C-457A-A5CC-27C2BB240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A4547A-D882-4576-B01F-B6986025B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C42823-0C60-46F1-AEDE-AB9179911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C44EC-21B0-4058-976D-E188282EE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97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4F22-C9C8-4C83-80F1-C395933F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EDC64-48E3-48B0-AF3A-4287837AF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57189D-CD05-4539-828F-4D03F969C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C19CFE-525A-4568-919E-BB7A4367E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A0B650-F923-4573-BF05-F5EACE29D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0A340-ECDF-4429-879D-92EEE199D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6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697A8-6866-40E8-84DA-E72FE4AA2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75579-3454-4313-9D1F-390910944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2B3FCE-8EF6-4833-B41C-CFBEB78322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0CB123-2E2D-4B7A-A396-48C4DDDAE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27B2FB-4B6E-4FDA-9791-6949A780C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740B5-6752-4DED-9C51-3AC34052E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73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C3D7-794A-4903-B13F-ACDDD5DF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AF623-70B4-4827-A553-000F84624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2C0D2-AA98-4740-806F-FBE3A9275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D6C5D4-73E2-4621-9251-5752DBD6C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1989D-B628-4906-A677-21590DFFED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DAD8F0-745B-4661-8B2F-0CCF75B4E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B5421-CB19-4EB4-B818-307223FE5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75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EEBD-12FA-41E8-9EFD-7D1F7563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D3E15-E390-4BFB-AC52-8E0A31B9A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9C1BD-ECB3-4DBF-8549-9817010AD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950D1-D5C6-49D6-AA02-41FA4D30D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48E3B-16A2-4FA4-99BD-315BA8EB7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E5AD41-3F32-4040-8E76-336789450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D3FB7E-2640-46DD-9EDE-C46C74E2AF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D790F2-4E5D-40EC-883D-D12B1D903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8469-3437-4947-93B0-6BB28FEEE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21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758F-FD0B-4DD2-8C35-17E812D8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23D94E-4B1F-4931-9250-66F37D3960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6F3D4C-4ADA-471B-BD7F-8C583987C6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3EB223-90DA-459F-8161-72944A776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B1E5C-9A7B-40A9-9F2D-BD3800AE5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93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6776AE2-9852-463C-9A4F-B86A99C7E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5EB89C-C9C7-47A0-A4E6-69D881EEC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08AD08-484B-47E1-86AB-45497CD81B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5850A-900B-4467-AA2D-9C1A61886B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29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D679-79D4-425B-B172-DF05DA20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6D612-3415-446E-9C0F-796DCD0D9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97524-CB05-4365-B062-7378E01AC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6DA53B-CC51-4BFE-8774-D0E6294341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83548B-339C-42FF-BC35-66A00650F0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4DC5C2-CA2A-47D9-84EE-714F9DD715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62EF-A550-4C85-878E-C6A1692FB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46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49FD-66AB-4F8F-A018-EF9CCE95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A9A11B-D7F0-4B81-9918-89FC26826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01EF8-8DE6-4B94-9223-4B1C22E5E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186892-14D6-4E6D-BE17-4AEF79FDD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E6DCE1-6547-438C-BA47-064601B750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99632-6A69-4913-A263-21D425B0F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28C71-6E66-4E55-A673-958FFBF8D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01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18309F-32FC-4363-AD99-A390CCC7B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B84039-EBFD-4392-9E77-D3404BAAA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5489F5-9385-4D65-9809-ED5212E554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54C835-F822-4717-B451-C564ABC856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BA56DE1-E5EC-41DB-A5E1-27BD4C32BE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BCFB6A6-93FE-4631-B0A7-B9D117285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050">
            <a:extLst>
              <a:ext uri="{FF2B5EF4-FFF2-40B4-BE49-F238E27FC236}">
                <a16:creationId xmlns:a16="http://schemas.microsoft.com/office/drawing/2014/main" id="{43EAC5C6-F5EC-435F-9B12-FE547FF45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68425"/>
            <a:ext cx="56499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Arial Black" panose="020B0A04020102020204" pitchFamily="34" charset="0"/>
              </a:rPr>
              <a:t>TAKING CHARGE!</a:t>
            </a:r>
          </a:p>
        </p:txBody>
      </p:sp>
      <p:sp>
        <p:nvSpPr>
          <p:cNvPr id="4099" name="Text Box 2052">
            <a:extLst>
              <a:ext uri="{FF2B5EF4-FFF2-40B4-BE49-F238E27FC236}">
                <a16:creationId xmlns:a16="http://schemas.microsoft.com/office/drawing/2014/main" id="{6C84990A-5308-47D4-B299-E74580C0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742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    </a:t>
            </a:r>
          </a:p>
        </p:txBody>
      </p:sp>
      <p:sp>
        <p:nvSpPr>
          <p:cNvPr id="4100" name="Text Box 2053">
            <a:extLst>
              <a:ext uri="{FF2B5EF4-FFF2-40B4-BE49-F238E27FC236}">
                <a16:creationId xmlns:a16="http://schemas.microsoft.com/office/drawing/2014/main" id="{57F2F1F0-5505-4DE9-AF8D-4B0D94390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3429000"/>
            <a:ext cx="85502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Arial Black" panose="020B0A04020102020204" pitchFamily="34" charset="0"/>
              </a:rPr>
              <a:t>NEGOTIATING THE DEAL YOU WANT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FF00"/>
                </a:solidFill>
                <a:latin typeface="Arial Black" panose="020B0A04020102020204" pitchFamily="34" charset="0"/>
              </a:rPr>
              <a:t>EVERY TIME</a:t>
            </a:r>
          </a:p>
        </p:txBody>
      </p:sp>
      <p:sp>
        <p:nvSpPr>
          <p:cNvPr id="4101" name="Text Box 2054">
            <a:extLst>
              <a:ext uri="{FF2B5EF4-FFF2-40B4-BE49-F238E27FC236}">
                <a16:creationId xmlns:a16="http://schemas.microsoft.com/office/drawing/2014/main" id="{887B8E42-5DA2-4B52-8BFD-8DEFB23AB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052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/>
          </a:p>
        </p:txBody>
      </p:sp>
      <p:sp>
        <p:nvSpPr>
          <p:cNvPr id="4102" name="Text Box 2055">
            <a:extLst>
              <a:ext uri="{FF2B5EF4-FFF2-40B4-BE49-F238E27FC236}">
                <a16:creationId xmlns:a16="http://schemas.microsoft.com/office/drawing/2014/main" id="{361C3F8D-E394-438C-B2DA-E24490C5A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51475"/>
            <a:ext cx="3933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ROSS R. RECK, PhD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latin typeface="Arial Black" panose="020B0A04020102020204" pitchFamily="34" charset="0"/>
              </a:rPr>
              <a:t>www.rossreck.com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  <a:latin typeface="Arial Black" panose="020B0A04020102020204" pitchFamily="34" charset="0"/>
              </a:rPr>
              <a:t>602-391-3250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3">
            <a:extLst>
              <a:ext uri="{FF2B5EF4-FFF2-40B4-BE49-F238E27FC236}">
                <a16:creationId xmlns:a16="http://schemas.microsoft.com/office/drawing/2014/main" id="{3BF36C0D-1E0E-43CF-AB56-C5DA6486D5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2057400"/>
            <a:ext cx="7620000" cy="2886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Details </a:t>
            </a:r>
          </a:p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of the Win-Win</a:t>
            </a:r>
          </a:p>
          <a:p>
            <a:pPr algn="ctr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Negotiation Process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AF8EEF1-F182-48B1-BA2A-A39053EB2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953000"/>
          </a:xfrm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Arial Black" panose="020B0A04020102020204" pitchFamily="34" charset="0"/>
              </a:rPr>
              <a:t>STEP 1: ESTABLISH A WIN-WIN PLAN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08C2BEA-AF34-40B0-AEC6-BD656A1BD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Arial Black" panose="020B0A04020102020204" pitchFamily="34" charset="0"/>
              </a:rPr>
              <a:t>Determine Your Self-Interest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190C192-DDA5-49E7-A54D-EFDF10CC3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What’s</a:t>
            </a:r>
          </a:p>
          <a:p>
            <a:pPr eaLnBrk="1" hangingPunct="1"/>
            <a:endParaRPr lang="en-US" altLang="en-US" sz="4000" b="1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Why’s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DBF56E90-E058-4809-90DC-E1D974ABD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7772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Arial Black" panose="020B0A04020102020204" pitchFamily="34" charset="0"/>
              </a:rPr>
              <a:t>Identify The People Who Stand Between You and Success or Failure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97E8-74F5-4706-B8EE-71AC17FD3587}"/>
              </a:ext>
            </a:extLst>
          </p:cNvPr>
          <p:cNvSpPr txBox="1">
            <a:spLocks/>
          </p:cNvSpPr>
          <p:nvPr/>
        </p:nvSpPr>
        <p:spPr>
          <a:xfrm>
            <a:off x="685800" y="914400"/>
            <a:ext cx="7772400" cy="1447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  <a:ea typeface="+mj-ea"/>
                <a:cs typeface="+mj-cs"/>
              </a:rPr>
              <a:t>Determine Their Self-Interest</a:t>
            </a:r>
            <a:br>
              <a:rPr lang="en-US" sz="4400" kern="0" dirty="0">
                <a:solidFill>
                  <a:srgbClr val="FFFF00"/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endParaRPr lang="en-US" sz="4400" kern="0" dirty="0">
              <a:solidFill>
                <a:srgbClr val="FFFF00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7D5E-7880-4536-8BB7-103BA501161A}"/>
              </a:ext>
            </a:extLst>
          </p:cNvPr>
          <p:cNvSpPr txBox="1">
            <a:spLocks/>
          </p:cNvSpPr>
          <p:nvPr/>
        </p:nvSpPr>
        <p:spPr>
          <a:xfrm>
            <a:off x="1371600" y="2209800"/>
            <a:ext cx="6400800" cy="34290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4000" b="1" kern="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4000" b="1" kern="0" dirty="0">
                <a:solidFill>
                  <a:schemeClr val="bg1"/>
                </a:solidFill>
                <a:latin typeface="Arial Black" panose="020B0A04020102020204" pitchFamily="34" charset="0"/>
              </a:rPr>
              <a:t>What’s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4000" b="1" kern="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4000" b="1" kern="0" dirty="0">
                <a:solidFill>
                  <a:schemeClr val="bg1"/>
                </a:solidFill>
                <a:latin typeface="Arial Black" panose="020B0A04020102020204" pitchFamily="34" charset="0"/>
              </a:rPr>
              <a:t>Why’s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8FCA2A8-EB82-47B0-A344-F7B2FAD01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0"/>
            <a:ext cx="777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4000" b="1">
                <a:solidFill>
                  <a:srgbClr val="FFFF00"/>
                </a:solidFill>
              </a:rPr>
            </a:br>
            <a:r>
              <a:rPr lang="en-US" altLang="en-US" sz="4400" b="1">
                <a:solidFill>
                  <a:srgbClr val="FFFF00"/>
                </a:solidFill>
                <a:latin typeface="Arial Black" panose="020B0A04020102020204" pitchFamily="34" charset="0"/>
              </a:rPr>
              <a:t>Develop a Plan to Connect the Two Sets of Self-Interests</a:t>
            </a:r>
            <a:br>
              <a:rPr lang="en-US" altLang="en-US" sz="4400">
                <a:solidFill>
                  <a:srgbClr val="FFFF00"/>
                </a:solidFill>
              </a:rPr>
            </a:b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E437F64-AE0F-4ADF-9E14-A623636E2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3600" b="1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Black" panose="020B0A04020102020204" pitchFamily="34" charset="0"/>
              </a:rPr>
              <a:t>What can I do for the other party that will motivate them to give me what I want in return?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9A62E8B1-5C59-43AF-A8F5-43DBF181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349250"/>
            <a:ext cx="7375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00"/>
                </a:solidFill>
                <a:latin typeface="Arial Black" panose="020B0A04020102020204" pitchFamily="34" charset="0"/>
              </a:rPr>
              <a:t>PLAN QUESTIONS TO OPEN </a:t>
            </a:r>
          </a:p>
          <a:p>
            <a:pPr algn="ctr"/>
            <a:r>
              <a:rPr lang="en-US" altLang="en-US" b="1">
                <a:solidFill>
                  <a:srgbClr val="FFFF00"/>
                </a:solidFill>
                <a:latin typeface="Arial Black" panose="020B0A04020102020204" pitchFamily="34" charset="0"/>
              </a:rPr>
              <a:t>YOUR DISCUSSION</a:t>
            </a:r>
          </a:p>
        </p:txBody>
      </p:sp>
      <p:sp>
        <p:nvSpPr>
          <p:cNvPr id="19459" name="Text Box 5">
            <a:extLst>
              <a:ext uri="{FF2B5EF4-FFF2-40B4-BE49-F238E27FC236}">
                <a16:creationId xmlns:a16="http://schemas.microsoft.com/office/drawing/2014/main" id="{02C66AC2-364D-4A2A-AE3B-512D4FC03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54250"/>
            <a:ext cx="777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7ED87CAA-A01D-419B-BF9D-B9388E7B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7848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</a:rPr>
              <a:t>  </a:t>
            </a: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Questions which nail down facts</a:t>
            </a:r>
          </a:p>
          <a:p>
            <a:pPr>
              <a:buFontTx/>
              <a:buChar char="•"/>
            </a:pPr>
            <a:endParaRPr lang="en-US" altLang="en-US" sz="2400" b="1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  Questions which verify your assumptions </a:t>
            </a:r>
          </a:p>
          <a:p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    about the other party’s self-interest</a:t>
            </a:r>
          </a:p>
          <a:p>
            <a:endParaRPr lang="en-US" altLang="en-US" sz="2400" b="1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  Questions which allow the other party </a:t>
            </a:r>
          </a:p>
          <a:p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    to talk so you can listen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2072564E-4DFE-4429-A972-87E80076D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800600"/>
          </a:xfrm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Arial Black" panose="020B0A04020102020204" pitchFamily="34" charset="0"/>
              </a:rPr>
              <a:t>STEP 2: DEVELOPING WIN-WIN RELATONSHIPS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B5065412-BECF-41E5-B7F6-084613CBD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905000"/>
          </a:xfrm>
        </p:spPr>
        <p:txBody>
          <a:bodyPr/>
          <a:lstStyle/>
          <a:p>
            <a:r>
              <a:rPr lang="en-US" altLang="en-US" sz="3600" b="1">
                <a:solidFill>
                  <a:srgbClr val="FFFF00"/>
                </a:solidFill>
                <a:latin typeface="Arial Black" panose="020B0A04020102020204" pitchFamily="34" charset="0"/>
              </a:rPr>
              <a:t>Plan Situations Which Allow  Relationships to Develop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9C6755C-1091-4438-A53B-E2F3467264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_________________________________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_________________________________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_________________________________</a:t>
            </a:r>
          </a:p>
          <a:p>
            <a:r>
              <a:rPr lang="en-US" altLang="en-US" b="1">
                <a:solidFill>
                  <a:schemeClr val="bg1"/>
                </a:solidFill>
              </a:rPr>
              <a:t>_________________________________</a:t>
            </a:r>
          </a:p>
          <a:p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3">
            <a:extLst>
              <a:ext uri="{FF2B5EF4-FFF2-40B4-BE49-F238E27FC236}">
                <a16:creationId xmlns:a16="http://schemas.microsoft.com/office/drawing/2014/main" id="{80814558-3163-471A-A0CB-FE6494482A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2580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46"/>
              </a:avLst>
            </a:prstTxWarp>
          </a:bodyPr>
          <a:lstStyle/>
          <a:p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BEHAVIORAL CONSIDERATIONS</a:t>
            </a:r>
          </a:p>
          <a:p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FOR BUILDING RELATIONSHIPS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1D7A75B-74EE-41D4-8B3B-16874D70A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0" y="2209800"/>
            <a:ext cx="9067800" cy="295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        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         • Become genuinely interested in the people you deal with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         • Talk in terms of the other party’s interests rather than your 	own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         • Be a good listener and encourage others to talk about 		themselves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         </a:t>
            </a:r>
          </a:p>
        </p:txBody>
      </p:sp>
      <p:sp>
        <p:nvSpPr>
          <p:cNvPr id="22532" name="Text Box 6">
            <a:extLst>
              <a:ext uri="{FF2B5EF4-FFF2-40B4-BE49-F238E27FC236}">
                <a16:creationId xmlns:a16="http://schemas.microsoft.com/office/drawing/2014/main" id="{BE9C70F3-63FC-4E5A-9F7F-09CAA7C81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777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Source: </a:t>
            </a:r>
            <a:r>
              <a:rPr lang="en-US" altLang="en-US" sz="1600" u="sng" dirty="0">
                <a:solidFill>
                  <a:schemeClr val="bg1"/>
                </a:solidFill>
                <a:latin typeface="Arial Black" panose="020B0A04020102020204" pitchFamily="34" charset="0"/>
              </a:rPr>
              <a:t>How To Win Friends and Influence People</a:t>
            </a:r>
            <a:r>
              <a:rPr lang="en-US" alt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, by Dale Carnegie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127AC2-812E-424E-A192-42F7DD741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2133600"/>
          </a:xfrm>
        </p:spPr>
        <p:txBody>
          <a:bodyPr/>
          <a:lstStyle/>
          <a:p>
            <a:r>
              <a:rPr lang="en-US" altLang="en-US" b="1">
                <a:solidFill>
                  <a:srgbClr val="FFFF00"/>
                </a:solidFill>
                <a:latin typeface="Arial Black" panose="020B0A04020102020204" pitchFamily="34" charset="0"/>
              </a:rPr>
              <a:t>PROBLEMS WITH THE TRADITIONAL METHODS OF NEGOTIATION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DD732447-A4B2-4338-A7EA-E1169302FF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Narrow in focus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Loose ends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Missing pieces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Static as opposed to dynamic</a:t>
            </a:r>
          </a:p>
          <a:p>
            <a:r>
              <a:rPr lang="en-US" altLang="en-US">
                <a:solidFill>
                  <a:schemeClr val="bg1"/>
                </a:solidFill>
                <a:latin typeface="Arial Black" panose="020B0A04020102020204" pitchFamily="34" charset="0"/>
              </a:rPr>
              <a:t>No operational model</a:t>
            </a:r>
          </a:p>
          <a:p>
            <a:endParaRPr lang="en-US" alt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3">
            <a:extLst>
              <a:ext uri="{FF2B5EF4-FFF2-40B4-BE49-F238E27FC236}">
                <a16:creationId xmlns:a16="http://schemas.microsoft.com/office/drawing/2014/main" id="{E8C9EFD7-09BD-4831-8DA6-17B4A48FC3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0391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KEY BEHAVIORAL ACTIVITIES</a:t>
            </a:r>
          </a:p>
          <a:p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FOR BUILDING RELATIONSHIPS</a:t>
            </a: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4164B04F-2870-4A77-A3E6-6793DF68E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667000"/>
            <a:ext cx="6172200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 Ask questions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 Listen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 Summarize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Arial Black" panose="020B0A04020102020204" pitchFamily="34" charset="0"/>
              </a:rPr>
              <a:t> Feedback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3">
            <a:extLst>
              <a:ext uri="{FF2B5EF4-FFF2-40B4-BE49-F238E27FC236}">
                <a16:creationId xmlns:a16="http://schemas.microsoft.com/office/drawing/2014/main" id="{33899946-02AF-4283-9364-512D774486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7543800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CULTIVATING</a:t>
            </a:r>
          </a:p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A WIN-WIN RELATIONSHIP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B4DF0665-9522-4903-939A-04F58E56F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4580" name="Rectangle 7">
            <a:extLst>
              <a:ext uri="{FF2B5EF4-FFF2-40B4-BE49-F238E27FC236}">
                <a16:creationId xmlns:a16="http://schemas.microsoft.com/office/drawing/2014/main" id="{8D4C78A3-6642-43DB-8C44-C2475B27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7244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4581" name="Rectangle 8">
            <a:extLst>
              <a:ext uri="{FF2B5EF4-FFF2-40B4-BE49-F238E27FC236}">
                <a16:creationId xmlns:a16="http://schemas.microsoft.com/office/drawing/2014/main" id="{B30AC27A-6D7C-466B-B23F-A1054B18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7244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4582" name="Line 9">
            <a:extLst>
              <a:ext uri="{FF2B5EF4-FFF2-40B4-BE49-F238E27FC236}">
                <a16:creationId xmlns:a16="http://schemas.microsoft.com/office/drawing/2014/main" id="{98966E1A-8597-4779-892C-D7F0798B6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816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10">
            <a:extLst>
              <a:ext uri="{FF2B5EF4-FFF2-40B4-BE49-F238E27FC236}">
                <a16:creationId xmlns:a16="http://schemas.microsoft.com/office/drawing/2014/main" id="{BF726DC8-3DC5-4EF7-B6F3-064557870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816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12">
            <a:extLst>
              <a:ext uri="{FF2B5EF4-FFF2-40B4-BE49-F238E27FC236}">
                <a16:creationId xmlns:a16="http://schemas.microsoft.com/office/drawing/2014/main" id="{BDD739B9-6544-481F-9C2F-10D58F2C8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The three phases of relationship development</a:t>
            </a:r>
          </a:p>
        </p:txBody>
      </p:sp>
      <p:sp>
        <p:nvSpPr>
          <p:cNvPr id="24585" name="Text Box 14">
            <a:extLst>
              <a:ext uri="{FF2B5EF4-FFF2-40B4-BE49-F238E27FC236}">
                <a16:creationId xmlns:a16="http://schemas.microsoft.com/office/drawing/2014/main" id="{C80F7ECB-55E9-481F-B7C3-6736F645B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</a:p>
        </p:txBody>
      </p:sp>
      <p:sp>
        <p:nvSpPr>
          <p:cNvPr id="24586" name="Text Box 15">
            <a:extLst>
              <a:ext uri="{FF2B5EF4-FFF2-40B4-BE49-F238E27FC236}">
                <a16:creationId xmlns:a16="http://schemas.microsoft.com/office/drawing/2014/main" id="{DA46D8DE-95E2-49B7-A196-078A7152D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9530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</a:p>
        </p:txBody>
      </p:sp>
      <p:sp>
        <p:nvSpPr>
          <p:cNvPr id="24587" name="Text Box 16">
            <a:extLst>
              <a:ext uri="{FF2B5EF4-FFF2-40B4-BE49-F238E27FC236}">
                <a16:creationId xmlns:a16="http://schemas.microsoft.com/office/drawing/2014/main" id="{53CF3A1C-1910-4F5F-AC87-01EAEA79D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530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3">
            <a:extLst>
              <a:ext uri="{FF2B5EF4-FFF2-40B4-BE49-F238E27FC236}">
                <a16:creationId xmlns:a16="http://schemas.microsoft.com/office/drawing/2014/main" id="{9C937D8B-6328-4896-BA69-EA1CE271EF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6725" y="609600"/>
            <a:ext cx="83724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CULTIVATING</a:t>
            </a:r>
          </a:p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A WIN-WIN RELATIONSHIP (Cont.)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2287DDD3-A345-4EF0-9D30-611CBF4BA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1828800" cy="9906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D55E080A-DDEF-497B-A10E-2BF3D2C0B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5605" name="Rectangle 6">
            <a:extLst>
              <a:ext uri="{FF2B5EF4-FFF2-40B4-BE49-F238E27FC236}">
                <a16:creationId xmlns:a16="http://schemas.microsoft.com/office/drawing/2014/main" id="{21747539-2111-4F97-AC5B-E73E682AB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76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5606" name="Line 7">
            <a:extLst>
              <a:ext uri="{FF2B5EF4-FFF2-40B4-BE49-F238E27FC236}">
                <a16:creationId xmlns:a16="http://schemas.microsoft.com/office/drawing/2014/main" id="{11040AC1-8823-4D82-8B08-29D79DE09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100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>
            <a:extLst>
              <a:ext uri="{FF2B5EF4-FFF2-40B4-BE49-F238E27FC236}">
                <a16:creationId xmlns:a16="http://schemas.microsoft.com/office/drawing/2014/main" id="{3BE3C72A-AB56-4302-9BF2-04B94FEDE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100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Rectangle 10">
            <a:extLst>
              <a:ext uri="{FF2B5EF4-FFF2-40B4-BE49-F238E27FC236}">
                <a16:creationId xmlns:a16="http://schemas.microsoft.com/office/drawing/2014/main" id="{654DF633-FBF8-4869-9C52-D41AB5732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</a:p>
        </p:txBody>
      </p:sp>
      <p:sp>
        <p:nvSpPr>
          <p:cNvPr id="25609" name="Rectangle 11">
            <a:extLst>
              <a:ext uri="{FF2B5EF4-FFF2-40B4-BE49-F238E27FC236}">
                <a16:creationId xmlns:a16="http://schemas.microsoft.com/office/drawing/2014/main" id="{E68039EC-65A7-4782-BE28-6A9B8016C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</a:p>
        </p:txBody>
      </p:sp>
      <p:sp>
        <p:nvSpPr>
          <p:cNvPr id="25610" name="Rectangle 12">
            <a:extLst>
              <a:ext uri="{FF2B5EF4-FFF2-40B4-BE49-F238E27FC236}">
                <a16:creationId xmlns:a16="http://schemas.microsoft.com/office/drawing/2014/main" id="{60DECEEB-2D13-497A-B6EE-BE239A63C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814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</a:p>
        </p:txBody>
      </p:sp>
      <p:sp>
        <p:nvSpPr>
          <p:cNvPr id="25611" name="Text Box 13">
            <a:extLst>
              <a:ext uri="{FF2B5EF4-FFF2-40B4-BE49-F238E27FC236}">
                <a16:creationId xmlns:a16="http://schemas.microsoft.com/office/drawing/2014/main" id="{FBC18FEC-E508-4D5C-A9E2-8F5E4B68C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86400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 is having positive thoughts or feelings about the other party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3">
            <a:extLst>
              <a:ext uri="{FF2B5EF4-FFF2-40B4-BE49-F238E27FC236}">
                <a16:creationId xmlns:a16="http://schemas.microsoft.com/office/drawing/2014/main" id="{F6AFFE50-3195-4DE1-BA9E-6AA5E85B01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588963"/>
            <a:ext cx="7467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CULTIVATING</a:t>
            </a:r>
          </a:p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A WIN-WIN RELATIONSHIP (Cont.)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BE813793-23AE-40F9-B5E3-2539F0B52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4AED19B0-716F-46BC-8058-37183AD94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9906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6629" name="Rectangle 6">
            <a:extLst>
              <a:ext uri="{FF2B5EF4-FFF2-40B4-BE49-F238E27FC236}">
                <a16:creationId xmlns:a16="http://schemas.microsoft.com/office/drawing/2014/main" id="{72DA1F2F-6FD1-4E70-A2C0-42CD14EEA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76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6630" name="Line 7">
            <a:extLst>
              <a:ext uri="{FF2B5EF4-FFF2-40B4-BE49-F238E27FC236}">
                <a16:creationId xmlns:a16="http://schemas.microsoft.com/office/drawing/2014/main" id="{B85B8768-967E-4E29-8BBD-E17088118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100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8">
            <a:extLst>
              <a:ext uri="{FF2B5EF4-FFF2-40B4-BE49-F238E27FC236}">
                <a16:creationId xmlns:a16="http://schemas.microsoft.com/office/drawing/2014/main" id="{612347A7-2EF1-448C-B172-348250FAD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100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Rectangle 9">
            <a:extLst>
              <a:ext uri="{FF2B5EF4-FFF2-40B4-BE49-F238E27FC236}">
                <a16:creationId xmlns:a16="http://schemas.microsoft.com/office/drawing/2014/main" id="{256010FB-47EE-4C8A-B103-19881C022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</a:p>
        </p:txBody>
      </p:sp>
      <p:sp>
        <p:nvSpPr>
          <p:cNvPr id="26633" name="Rectangle 10">
            <a:extLst>
              <a:ext uri="{FF2B5EF4-FFF2-40B4-BE49-F238E27FC236}">
                <a16:creationId xmlns:a16="http://schemas.microsoft.com/office/drawing/2014/main" id="{4AD7F24B-2F21-4D7B-9EBF-16F1CEAB7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</a:p>
        </p:txBody>
      </p:sp>
      <p:sp>
        <p:nvSpPr>
          <p:cNvPr id="26634" name="Rectangle 11">
            <a:extLst>
              <a:ext uri="{FF2B5EF4-FFF2-40B4-BE49-F238E27FC236}">
                <a16:creationId xmlns:a16="http://schemas.microsoft.com/office/drawing/2014/main" id="{F2BB12E9-C773-43B7-8F2E-921686B8A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814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</a:p>
        </p:txBody>
      </p:sp>
      <p:sp>
        <p:nvSpPr>
          <p:cNvPr id="26635" name="Text Box 12">
            <a:extLst>
              <a:ext uri="{FF2B5EF4-FFF2-40B4-BE49-F238E27FC236}">
                <a16:creationId xmlns:a16="http://schemas.microsoft.com/office/drawing/2014/main" id="{B7E27DDB-02CB-444F-AEB1-E160754AC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 is the discovery of common interests and experience with the other party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3">
            <a:extLst>
              <a:ext uri="{FF2B5EF4-FFF2-40B4-BE49-F238E27FC236}">
                <a16:creationId xmlns:a16="http://schemas.microsoft.com/office/drawing/2014/main" id="{B05C231C-FD9B-4E77-8353-2B7AC99B5B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75342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CULTIVATING</a:t>
            </a:r>
          </a:p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A WIN-WIN RELATIONSHIP (Cont.)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EFE7732F-30E3-44FD-A700-5230DDF9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5BC6F26A-609D-4266-AE1C-5705EBD9A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EAE51BE9-B623-43A8-80F9-50067B3AC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76600"/>
            <a:ext cx="1828800" cy="990600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7654" name="Line 7">
            <a:extLst>
              <a:ext uri="{FF2B5EF4-FFF2-40B4-BE49-F238E27FC236}">
                <a16:creationId xmlns:a16="http://schemas.microsoft.com/office/drawing/2014/main" id="{2DD27EE6-6CC8-404B-A66E-D176C49A5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100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8">
            <a:extLst>
              <a:ext uri="{FF2B5EF4-FFF2-40B4-BE49-F238E27FC236}">
                <a16:creationId xmlns:a16="http://schemas.microsoft.com/office/drawing/2014/main" id="{9945BA9C-F2B1-446A-9B62-455F1CC99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100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9">
            <a:extLst>
              <a:ext uri="{FF2B5EF4-FFF2-40B4-BE49-F238E27FC236}">
                <a16:creationId xmlns:a16="http://schemas.microsoft.com/office/drawing/2014/main" id="{5D0AB98A-466D-45C8-ABEA-4FA598194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</a:p>
        </p:txBody>
      </p:sp>
      <p:sp>
        <p:nvSpPr>
          <p:cNvPr id="27657" name="Rectangle 10">
            <a:extLst>
              <a:ext uri="{FF2B5EF4-FFF2-40B4-BE49-F238E27FC236}">
                <a16:creationId xmlns:a16="http://schemas.microsoft.com/office/drawing/2014/main" id="{A4770CFC-02D7-4931-BD56-986F8EE0D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</a:p>
        </p:txBody>
      </p:sp>
      <p:sp>
        <p:nvSpPr>
          <p:cNvPr id="27658" name="Rectangle 11">
            <a:extLst>
              <a:ext uri="{FF2B5EF4-FFF2-40B4-BE49-F238E27FC236}">
                <a16:creationId xmlns:a16="http://schemas.microsoft.com/office/drawing/2014/main" id="{EF6ED24D-2213-4D04-B67C-FA67862FD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5814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</a:p>
        </p:txBody>
      </p:sp>
      <p:sp>
        <p:nvSpPr>
          <p:cNvPr id="27659" name="Text Box 12">
            <a:extLst>
              <a:ext uri="{FF2B5EF4-FFF2-40B4-BE49-F238E27FC236}">
                <a16:creationId xmlns:a16="http://schemas.microsoft.com/office/drawing/2014/main" id="{A3DD9374-3591-41D9-9380-439F245A8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7848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 occurs when both parties demonstrate a genuine willingness to understand and respect the interests and desires of the other party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3">
            <a:extLst>
              <a:ext uri="{FF2B5EF4-FFF2-40B4-BE49-F238E27FC236}">
                <a16:creationId xmlns:a16="http://schemas.microsoft.com/office/drawing/2014/main" id="{F0C5234C-0A8F-4FE3-BC90-222E895BDB9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76866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CULTIVATING</a:t>
            </a:r>
          </a:p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A WIN-WIN RELATIONSHIP (Cont.)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AB700FE4-26F9-46B3-B716-62E476BC1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57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CCC0A058-19D0-4989-9F6E-74922032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657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BB46E0B2-A30C-4FE2-9314-13259CCBA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8678" name="Line 7">
            <a:extLst>
              <a:ext uri="{FF2B5EF4-FFF2-40B4-BE49-F238E27FC236}">
                <a16:creationId xmlns:a16="http://schemas.microsoft.com/office/drawing/2014/main" id="{0C5A1273-DCCC-4ADD-8E49-63EC4C277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8">
            <a:extLst>
              <a:ext uri="{FF2B5EF4-FFF2-40B4-BE49-F238E27FC236}">
                <a16:creationId xmlns:a16="http://schemas.microsoft.com/office/drawing/2014/main" id="{B8E1499A-660E-46DA-91D0-29F8EFDD0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1148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Rectangle 9">
            <a:extLst>
              <a:ext uri="{FF2B5EF4-FFF2-40B4-BE49-F238E27FC236}">
                <a16:creationId xmlns:a16="http://schemas.microsoft.com/office/drawing/2014/main" id="{A47EAFE6-637C-4469-AC85-E6517E83C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862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</a:p>
        </p:txBody>
      </p:sp>
      <p:sp>
        <p:nvSpPr>
          <p:cNvPr id="28681" name="Rectangle 10">
            <a:extLst>
              <a:ext uri="{FF2B5EF4-FFF2-40B4-BE49-F238E27FC236}">
                <a16:creationId xmlns:a16="http://schemas.microsoft.com/office/drawing/2014/main" id="{DD66C394-B155-4E6B-B20B-C77C51173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886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</a:p>
        </p:txBody>
      </p:sp>
      <p:sp>
        <p:nvSpPr>
          <p:cNvPr id="28682" name="Rectangle 11">
            <a:extLst>
              <a:ext uri="{FF2B5EF4-FFF2-40B4-BE49-F238E27FC236}">
                <a16:creationId xmlns:a16="http://schemas.microsoft.com/office/drawing/2014/main" id="{C736078C-2D0C-479E-9937-94FF0CFAF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8862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</a:p>
        </p:txBody>
      </p:sp>
      <p:sp>
        <p:nvSpPr>
          <p:cNvPr id="28683" name="AutoShape 13">
            <a:extLst>
              <a:ext uri="{FF2B5EF4-FFF2-40B4-BE49-F238E27FC236}">
                <a16:creationId xmlns:a16="http://schemas.microsoft.com/office/drawing/2014/main" id="{F2440AC8-D28B-4762-B5A2-C56097DB0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09800"/>
            <a:ext cx="6324600" cy="1066800"/>
          </a:xfrm>
          <a:prstGeom prst="rightArrow">
            <a:avLst>
              <a:gd name="adj1" fmla="val 50000"/>
              <a:gd name="adj2" fmla="val 148214"/>
            </a:avLst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8684" name="Text Box 14">
            <a:extLst>
              <a:ext uri="{FF2B5EF4-FFF2-40B4-BE49-F238E27FC236}">
                <a16:creationId xmlns:a16="http://schemas.microsoft.com/office/drawing/2014/main" id="{2DF77847-2A00-4A32-87E9-CF217F401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90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SOCIALIZING</a:t>
            </a:r>
          </a:p>
        </p:txBody>
      </p:sp>
      <p:sp>
        <p:nvSpPr>
          <p:cNvPr id="28685" name="Text Box 15">
            <a:extLst>
              <a:ext uri="{FF2B5EF4-FFF2-40B4-BE49-F238E27FC236}">
                <a16:creationId xmlns:a16="http://schemas.microsoft.com/office/drawing/2014/main" id="{6F8C40D6-4864-4A67-BEBE-45DBEF2BC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67400"/>
            <a:ext cx="739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>
                <a:solidFill>
                  <a:schemeClr val="bg1"/>
                </a:solidFill>
                <a:latin typeface="Arial Black" panose="020B0A04020102020204" pitchFamily="34" charset="0"/>
              </a:rPr>
              <a:t>Socializing </a:t>
            </a: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involves participating in casual conversation with the other party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>
            <a:extLst>
              <a:ext uri="{FF2B5EF4-FFF2-40B4-BE49-F238E27FC236}">
                <a16:creationId xmlns:a16="http://schemas.microsoft.com/office/drawing/2014/main" id="{CD358666-1016-49B4-98A0-916F43D028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304800"/>
            <a:ext cx="7391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CULTIVATING</a:t>
            </a:r>
          </a:p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A WIN-WIN RELATIONSHIP (Cont.)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016E1EEE-E9FB-4492-A6DB-99DB8EA84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14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1AEC3C13-4D41-407B-B116-0269E457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814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138A2EF6-1BF6-429C-9DEC-4A59EEF2E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5814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9702" name="Line 7">
            <a:extLst>
              <a:ext uri="{FF2B5EF4-FFF2-40B4-BE49-F238E27FC236}">
                <a16:creationId xmlns:a16="http://schemas.microsoft.com/office/drawing/2014/main" id="{45303308-EC44-4B73-8497-B4258A947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8">
            <a:extLst>
              <a:ext uri="{FF2B5EF4-FFF2-40B4-BE49-F238E27FC236}">
                <a16:creationId xmlns:a16="http://schemas.microsoft.com/office/drawing/2014/main" id="{B07E6203-8736-4B3F-9027-7F2A2AC06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1148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Rectangle 9">
            <a:extLst>
              <a:ext uri="{FF2B5EF4-FFF2-40B4-BE49-F238E27FC236}">
                <a16:creationId xmlns:a16="http://schemas.microsoft.com/office/drawing/2014/main" id="{998C0981-634B-4E45-88AE-1386779ED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862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</a:p>
        </p:txBody>
      </p:sp>
      <p:sp>
        <p:nvSpPr>
          <p:cNvPr id="29705" name="Rectangle 10">
            <a:extLst>
              <a:ext uri="{FF2B5EF4-FFF2-40B4-BE49-F238E27FC236}">
                <a16:creationId xmlns:a16="http://schemas.microsoft.com/office/drawing/2014/main" id="{5E0DFF68-B7F3-48AD-9844-29DDE96E4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862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</a:p>
        </p:txBody>
      </p:sp>
      <p:sp>
        <p:nvSpPr>
          <p:cNvPr id="29706" name="Rectangle 11">
            <a:extLst>
              <a:ext uri="{FF2B5EF4-FFF2-40B4-BE49-F238E27FC236}">
                <a16:creationId xmlns:a16="http://schemas.microsoft.com/office/drawing/2014/main" id="{FDA9D542-77BA-4F95-9308-90BD9930C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8862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</a:p>
        </p:txBody>
      </p:sp>
      <p:sp>
        <p:nvSpPr>
          <p:cNvPr id="29707" name="AutoShape 12">
            <a:extLst>
              <a:ext uri="{FF2B5EF4-FFF2-40B4-BE49-F238E27FC236}">
                <a16:creationId xmlns:a16="http://schemas.microsoft.com/office/drawing/2014/main" id="{EDBCCD06-13DE-47A0-AD17-2A3EA672B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0"/>
            <a:ext cx="6172200" cy="1066800"/>
          </a:xfrm>
          <a:prstGeom prst="rightArrow">
            <a:avLst>
              <a:gd name="adj1" fmla="val 50000"/>
              <a:gd name="adj2" fmla="val 14464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29708" name="Text Box 13">
            <a:extLst>
              <a:ext uri="{FF2B5EF4-FFF2-40B4-BE49-F238E27FC236}">
                <a16:creationId xmlns:a16="http://schemas.microsoft.com/office/drawing/2014/main" id="{EB491BD3-371D-462C-8250-7E6F3D648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90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SOCIALIZING</a:t>
            </a:r>
          </a:p>
        </p:txBody>
      </p:sp>
      <p:sp>
        <p:nvSpPr>
          <p:cNvPr id="29709" name="Text Box 14">
            <a:extLst>
              <a:ext uri="{FF2B5EF4-FFF2-40B4-BE49-F238E27FC236}">
                <a16:creationId xmlns:a16="http://schemas.microsoft.com/office/drawing/2014/main" id="{03811D24-0DDE-46A6-BD51-641A0EDCB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05400"/>
            <a:ext cx="5943600" cy="81560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710" name="Line 15">
            <a:extLst>
              <a:ext uri="{FF2B5EF4-FFF2-40B4-BE49-F238E27FC236}">
                <a16:creationId xmlns:a16="http://schemas.microsoft.com/office/drawing/2014/main" id="{857B7ADF-EFEC-4DBC-A84D-CC55680262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572000"/>
            <a:ext cx="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6">
            <a:extLst>
              <a:ext uri="{FF2B5EF4-FFF2-40B4-BE49-F238E27FC236}">
                <a16:creationId xmlns:a16="http://schemas.microsoft.com/office/drawing/2014/main" id="{2DBD1CAB-342E-40A6-B547-069582EDB3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572000"/>
            <a:ext cx="60960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7">
            <a:extLst>
              <a:ext uri="{FF2B5EF4-FFF2-40B4-BE49-F238E27FC236}">
                <a16:creationId xmlns:a16="http://schemas.microsoft.com/office/drawing/2014/main" id="{DF931477-420E-43F5-8B83-82270BA62C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4572000"/>
            <a:ext cx="60960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Text Box 18">
            <a:extLst>
              <a:ext uri="{FF2B5EF4-FFF2-40B4-BE49-F238E27FC236}">
                <a16:creationId xmlns:a16="http://schemas.microsoft.com/office/drawing/2014/main" id="{06CC1F92-AEA2-4DEE-8BB6-91458213D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400800"/>
            <a:ext cx="1028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u="sng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  <a:r>
              <a:rPr lang="en-US" altLang="en-US" sz="1600">
                <a:solidFill>
                  <a:schemeClr val="bg1"/>
                </a:solidFill>
                <a:latin typeface="Arial Black" panose="020B0A04020102020204" pitchFamily="34" charset="0"/>
              </a:rPr>
              <a:t> are statements of qualifications from a mutual acquaintance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3">
            <a:extLst>
              <a:ext uri="{FF2B5EF4-FFF2-40B4-BE49-F238E27FC236}">
                <a16:creationId xmlns:a16="http://schemas.microsoft.com/office/drawing/2014/main" id="{4724BD0D-6DFF-4BA7-89FA-460C6E2CF7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23963" y="260350"/>
            <a:ext cx="70770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CULTIVATING</a:t>
            </a:r>
          </a:p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A WIN-WIN RELATIONSHIP (Cont.)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E08E3B0A-1552-4B8D-8C85-46D0A45A9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052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0CCF8B46-488E-4C0A-972B-5B97C7FBC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A3C714D5-2962-44EA-889B-BEACD7D64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505200"/>
            <a:ext cx="1828800" cy="990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30726" name="Line 7">
            <a:extLst>
              <a:ext uri="{FF2B5EF4-FFF2-40B4-BE49-F238E27FC236}">
                <a16:creationId xmlns:a16="http://schemas.microsoft.com/office/drawing/2014/main" id="{592EF1B8-1B6F-4094-AFB0-FF88DA777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0386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8">
            <a:extLst>
              <a:ext uri="{FF2B5EF4-FFF2-40B4-BE49-F238E27FC236}">
                <a16:creationId xmlns:a16="http://schemas.microsoft.com/office/drawing/2014/main" id="{FC42E16E-5D21-4A90-88E0-8ECDDE0A9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038600"/>
            <a:ext cx="1295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Rectangle 9">
            <a:extLst>
              <a:ext uri="{FF2B5EF4-FFF2-40B4-BE49-F238E27FC236}">
                <a16:creationId xmlns:a16="http://schemas.microsoft.com/office/drawing/2014/main" id="{0FB8E84E-A9B3-43AC-A264-155A74F50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LIKING</a:t>
            </a:r>
          </a:p>
        </p:txBody>
      </p:sp>
      <p:sp>
        <p:nvSpPr>
          <p:cNvPr id="30729" name="Rectangle 10">
            <a:extLst>
              <a:ext uri="{FF2B5EF4-FFF2-40B4-BE49-F238E27FC236}">
                <a16:creationId xmlns:a16="http://schemas.microsoft.com/office/drawing/2014/main" id="{9DCE6828-F8A7-4680-8C1F-7C14DF27E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1000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BONDING</a:t>
            </a:r>
          </a:p>
        </p:txBody>
      </p:sp>
      <p:sp>
        <p:nvSpPr>
          <p:cNvPr id="30730" name="Rectangle 11">
            <a:extLst>
              <a:ext uri="{FF2B5EF4-FFF2-40B4-BE49-F238E27FC236}">
                <a16:creationId xmlns:a16="http://schemas.microsoft.com/office/drawing/2014/main" id="{E224732D-AFF2-490B-B42D-AFE404794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8100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TRUSTING</a:t>
            </a:r>
          </a:p>
        </p:txBody>
      </p:sp>
      <p:sp>
        <p:nvSpPr>
          <p:cNvPr id="30731" name="AutoShape 12">
            <a:extLst>
              <a:ext uri="{FF2B5EF4-FFF2-40B4-BE49-F238E27FC236}">
                <a16:creationId xmlns:a16="http://schemas.microsoft.com/office/drawing/2014/main" id="{9BE31F03-2313-4A28-8588-C041E5DF7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981200"/>
            <a:ext cx="6172200" cy="1066800"/>
          </a:xfrm>
          <a:prstGeom prst="rightArrow">
            <a:avLst>
              <a:gd name="adj1" fmla="val 50000"/>
              <a:gd name="adj2" fmla="val 144643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/>
          </a:p>
        </p:txBody>
      </p:sp>
      <p:sp>
        <p:nvSpPr>
          <p:cNvPr id="30732" name="Text Box 13">
            <a:extLst>
              <a:ext uri="{FF2B5EF4-FFF2-40B4-BE49-F238E27FC236}">
                <a16:creationId xmlns:a16="http://schemas.microsoft.com/office/drawing/2014/main" id="{BB8C3331-EE17-4B17-ADBF-25E583FC7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622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SOCIALIZING</a:t>
            </a:r>
          </a:p>
        </p:txBody>
      </p:sp>
      <p:sp>
        <p:nvSpPr>
          <p:cNvPr id="30733" name="Text Box 14">
            <a:extLst>
              <a:ext uri="{FF2B5EF4-FFF2-40B4-BE49-F238E27FC236}">
                <a16:creationId xmlns:a16="http://schemas.microsoft.com/office/drawing/2014/main" id="{2163ED6F-DEC9-47D7-8BF7-E0CBF2F53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953000"/>
            <a:ext cx="5943600" cy="8207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734" name="Line 15">
            <a:extLst>
              <a:ext uri="{FF2B5EF4-FFF2-40B4-BE49-F238E27FC236}">
                <a16:creationId xmlns:a16="http://schemas.microsoft.com/office/drawing/2014/main" id="{40B88728-9BB0-49FA-A92A-3614C580A4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495800"/>
            <a:ext cx="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6">
            <a:extLst>
              <a:ext uri="{FF2B5EF4-FFF2-40B4-BE49-F238E27FC236}">
                <a16:creationId xmlns:a16="http://schemas.microsoft.com/office/drawing/2014/main" id="{C016A6AF-B632-454C-9C11-E8057D6A03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572000"/>
            <a:ext cx="609600" cy="381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7">
            <a:extLst>
              <a:ext uri="{FF2B5EF4-FFF2-40B4-BE49-F238E27FC236}">
                <a16:creationId xmlns:a16="http://schemas.microsoft.com/office/drawing/2014/main" id="{A1EDC5E9-5C2B-4A5F-AA7F-84A41FB462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4572000"/>
            <a:ext cx="533400" cy="381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Text Box 19">
            <a:extLst>
              <a:ext uri="{FF2B5EF4-FFF2-40B4-BE49-F238E27FC236}">
                <a16:creationId xmlns:a16="http://schemas.microsoft.com/office/drawing/2014/main" id="{375C62C9-C293-4C89-BE86-20A115A35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72200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Arial Black" panose="020B0A04020102020204" pitchFamily="34" charset="0"/>
              </a:rPr>
              <a:t>The relationship development process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FCB3-A94D-4A18-AB67-DCDC2C80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 Black" panose="020B0A04020102020204" pitchFamily="34" charset="0"/>
              </a:rPr>
              <a:t>Don’t Get Down to Business too Quickly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B8582-8156-4F6F-BA89-989B2CE88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endParaRPr lang="en-US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The other party may question your motives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Attempting to rush the relationship will only impede the development of trust</a:t>
            </a:r>
          </a:p>
          <a:p>
            <a:endParaRPr lang="en-US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8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94E4-3404-4C33-B4B8-3D4785C7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196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 Black" panose="020B0A04020102020204" pitchFamily="34" charset="0"/>
              </a:rPr>
              <a:t>STEP 3: FORMING WIN-WIN AGREEMENTS</a:t>
            </a:r>
          </a:p>
        </p:txBody>
      </p:sp>
    </p:spTree>
    <p:extLst>
      <p:ext uri="{BB962C8B-B14F-4D97-AF65-F5344CB8AC3E}">
        <p14:creationId xmlns:p14="http://schemas.microsoft.com/office/powerpoint/2010/main" val="169833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>
            <a:extLst>
              <a:ext uri="{FF2B5EF4-FFF2-40B4-BE49-F238E27FC236}">
                <a16:creationId xmlns:a16="http://schemas.microsoft.com/office/drawing/2014/main" id="{84DDE6D0-D0EA-4B08-9376-EEC672A861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2913" y="1371600"/>
            <a:ext cx="84105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NEGOTIATION HAS ITS ROOTS WITH </a:t>
            </a:r>
          </a:p>
          <a:p>
            <a:pPr algn="ctr"/>
            <a:r>
              <a:rPr lang="en-US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THE LATIN WORD</a:t>
            </a:r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50658268-C470-4438-A14C-880DB06A1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962400"/>
            <a:ext cx="213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  <a:latin typeface="Arial Black" panose="020B0A04020102020204" pitchFamily="34" charset="0"/>
              </a:rPr>
              <a:t>OTIO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E4D9AE9B-C698-4837-B2D4-8C8CC9BF1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3" y="349250"/>
            <a:ext cx="78790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OPEN THE DISCUSSION WITH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rgbClr val="FFFF00"/>
                </a:solidFill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63B554E3-8F75-43E8-AE02-97142E8A6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54250"/>
            <a:ext cx="777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7B72CE02-0749-41DD-A197-9AD0699EB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7848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Questions which nail down facts</a:t>
            </a:r>
          </a:p>
          <a:p>
            <a:pPr eaLnBrk="1" hangingPunct="1">
              <a:spcBef>
                <a:spcPct val="0"/>
              </a:spcBef>
            </a:pPr>
            <a:endParaRPr lang="en-US" alt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Questions which verify your assumptions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about the other party’s self-interest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Questions which allow the other party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to talk so you can listen</a:t>
            </a:r>
          </a:p>
        </p:txBody>
      </p:sp>
    </p:spTree>
    <p:extLst>
      <p:ext uri="{BB962C8B-B14F-4D97-AF65-F5344CB8AC3E}">
        <p14:creationId xmlns:p14="http://schemas.microsoft.com/office/powerpoint/2010/main" val="1481617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6BA1-7763-4E73-B58D-D3D4548D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905000"/>
          </a:xfrm>
        </p:spPr>
        <p:txBody>
          <a:bodyPr/>
          <a:lstStyle/>
          <a:p>
            <a:r>
              <a:rPr lang="en-US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IMPLEMENT</a:t>
            </a:r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YOUR</a:t>
            </a:r>
            <a:b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WIN-WIN PLAN</a:t>
            </a:r>
            <a:b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9E42D-AB0D-4F88-B5FF-16ECF2B6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3352799"/>
          </a:xfr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Key Strategy: Talk to the other party about what they want </a:t>
            </a:r>
            <a:r>
              <a:rPr lang="en-US" sz="24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first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(their win) and then show them how to get it (your win)</a:t>
            </a:r>
          </a:p>
          <a:p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Be flexible and sensitive toward the other party</a:t>
            </a:r>
          </a:p>
        </p:txBody>
      </p:sp>
    </p:spTree>
    <p:extLst>
      <p:ext uri="{BB962C8B-B14F-4D97-AF65-F5344CB8AC3E}">
        <p14:creationId xmlns:p14="http://schemas.microsoft.com/office/powerpoint/2010/main" val="427831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>
            <a:extLst>
              <a:ext uri="{FF2B5EF4-FFF2-40B4-BE49-F238E27FC236}">
                <a16:creationId xmlns:a16="http://schemas.microsoft.com/office/drawing/2014/main" id="{F65CD4C5-77CC-4E81-803A-A3D17CB96A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7591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JOINTLY RESOLVE DIFFERENCES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8C5549A-3986-4271-81C2-8F6E7C8AC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0"/>
            <a:ext cx="80010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0" u="sng">
                <a:solidFill>
                  <a:schemeClr val="bg1"/>
                </a:solidFill>
                <a:latin typeface="Arial Black" panose="020B0A04020102020204" pitchFamily="34" charset="0"/>
              </a:rPr>
              <a:t>Basic Considerations: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400" b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Arial Black" panose="020B0A04020102020204" pitchFamily="34" charset="0"/>
              </a:rPr>
              <a:t>• Separate people from problems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Arial Black" panose="020B0A04020102020204" pitchFamily="34" charset="0"/>
              </a:rPr>
              <a:t>• Try to see things from the other party’s point of view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Arial Black" panose="020B0A04020102020204" pitchFamily="34" charset="0"/>
              </a:rPr>
              <a:t>• Listen and let the other party do much of the talking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>
                <a:solidFill>
                  <a:schemeClr val="bg1"/>
                </a:solidFill>
                <a:latin typeface="Arial Black" panose="020B0A04020102020204" pitchFamily="34" charset="0"/>
              </a:rPr>
              <a:t>• Never try to convince someone they are wrong</a:t>
            </a:r>
          </a:p>
          <a:p>
            <a:pPr eaLnBrk="1" hangingPunct="1">
              <a:spcBef>
                <a:spcPct val="50000"/>
              </a:spcBef>
              <a:buFont typeface="Arial Black" panose="020B0A04020102020204" pitchFamily="34" charset="0"/>
              <a:buChar char="•"/>
            </a:pPr>
            <a:r>
              <a:rPr lang="en-US" altLang="en-US" sz="2000" b="0">
                <a:solidFill>
                  <a:schemeClr val="bg1"/>
                </a:solidFill>
                <a:latin typeface="Arial Black" panose="020B0A04020102020204" pitchFamily="34" charset="0"/>
              </a:rPr>
              <a:t> Always be on the lookout for ways to expand the pie</a:t>
            </a:r>
          </a:p>
        </p:txBody>
      </p:sp>
    </p:spTree>
    <p:extLst>
      <p:ext uri="{BB962C8B-B14F-4D97-AF65-F5344CB8AC3E}">
        <p14:creationId xmlns:p14="http://schemas.microsoft.com/office/powerpoint/2010/main" val="86722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41025-D414-46FF-BCFA-65EF976D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endParaRPr lang="en-US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Make sure both parties understand what they’ve agreed to and feel good about the agreement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Develop a plan to resolve potential problems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Put the agreement in writing if necessary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0DD1EB-76ED-4E93-9B7F-8C2CD8C7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</a:rPr>
              <a:t>FINALIZE THE AGREEMENT</a:t>
            </a:r>
          </a:p>
        </p:txBody>
      </p:sp>
    </p:spTree>
    <p:extLst>
      <p:ext uri="{BB962C8B-B14F-4D97-AF65-F5344CB8AC3E}">
        <p14:creationId xmlns:p14="http://schemas.microsoft.com/office/powerpoint/2010/main" val="35859699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3CBB-452B-4715-BF6B-DC4C99BE2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4958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 Black" panose="020B0A04020102020204" pitchFamily="34" charset="0"/>
              </a:rPr>
              <a:t>STEP 4: PERFORMING WIN-WIN MAINTENANCE</a:t>
            </a:r>
          </a:p>
        </p:txBody>
      </p:sp>
    </p:spTree>
    <p:extLst>
      <p:ext uri="{BB962C8B-B14F-4D97-AF65-F5344CB8AC3E}">
        <p14:creationId xmlns:p14="http://schemas.microsoft.com/office/powerpoint/2010/main" val="4045404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>
            <a:extLst>
              <a:ext uri="{FF2B5EF4-FFF2-40B4-BE49-F238E27FC236}">
                <a16:creationId xmlns:a16="http://schemas.microsoft.com/office/drawing/2014/main" id="{D18F28E1-F5A0-4A87-9DAB-C4E9D08930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1066800"/>
            <a:ext cx="71723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MAINTAIN THE AGREEMENT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3959C17-D296-43A0-BABC-19822314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19400"/>
            <a:ext cx="7162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• Work to prevent “buyer’s remorse”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• Exceed expectations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• Provide meaningful feedback to 	   the other party based on 	 	 	   performance</a:t>
            </a:r>
          </a:p>
        </p:txBody>
      </p:sp>
    </p:spTree>
    <p:extLst>
      <p:ext uri="{BB962C8B-B14F-4D97-AF65-F5344CB8AC3E}">
        <p14:creationId xmlns:p14="http://schemas.microsoft.com/office/powerpoint/2010/main" val="3148788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>
            <a:extLst>
              <a:ext uri="{FF2B5EF4-FFF2-40B4-BE49-F238E27FC236}">
                <a16:creationId xmlns:a16="http://schemas.microsoft.com/office/drawing/2014/main" id="{03E33514-95E5-4026-9071-975C8543DA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1371600"/>
            <a:ext cx="7791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MAINTAIN THE RELATIONSHIP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C64112C-A049-410C-BA50-285D75B40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7391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chemeClr val="bg1"/>
                </a:solidFill>
                <a:latin typeface="Arial Black" panose="020B0A04020102020204" pitchFamily="34" charset="0"/>
              </a:rPr>
              <a:t>	• Keep the relationship close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chemeClr val="bg1"/>
                </a:solidFill>
                <a:latin typeface="Arial Black" panose="020B0A04020102020204" pitchFamily="34" charset="0"/>
              </a:rPr>
              <a:t>	• Take advantage of opportunities to 	   reaffirm trust</a:t>
            </a:r>
          </a:p>
        </p:txBody>
      </p:sp>
    </p:spTree>
    <p:extLst>
      <p:ext uri="{BB962C8B-B14F-4D97-AF65-F5344CB8AC3E}">
        <p14:creationId xmlns:p14="http://schemas.microsoft.com/office/powerpoint/2010/main" val="3992246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>
            <a:extLst>
              <a:ext uri="{FF2B5EF4-FFF2-40B4-BE49-F238E27FC236}">
                <a16:creationId xmlns:a16="http://schemas.microsoft.com/office/drawing/2014/main" id="{1D714371-9C32-45C5-8054-85BCECF5FB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685800"/>
            <a:ext cx="5314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MAINTAIN THE PLAN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1D46E3F-D864-4B6C-9139-C35A45784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1863"/>
            <a:ext cx="7924800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• Develop a system of reminders 	   	   that works for you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• Examples: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	______________________________________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	______________________________________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	______________________________________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	______________________________________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chemeClr val="bg1"/>
                </a:solidFill>
                <a:latin typeface="Arial Black" panose="020B0A04020102020204" pitchFamily="34" charset="0"/>
              </a:rPr>
              <a:t>		______________________________________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203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B491-C25C-4076-A85E-2E65C671CB64}"/>
              </a:ext>
            </a:extLst>
          </p:cNvPr>
          <p:cNvSpPr txBox="1">
            <a:spLocks/>
          </p:cNvSpPr>
          <p:nvPr/>
        </p:nvSpPr>
        <p:spPr>
          <a:xfrm>
            <a:off x="685800" y="2209800"/>
            <a:ext cx="7772400" cy="38862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800" kern="0" dirty="0">
                <a:solidFill>
                  <a:srgbClr val="FFFF00"/>
                </a:solidFill>
                <a:latin typeface="Arial Black" panose="020B0A04020102020204" pitchFamily="34" charset="0"/>
                <a:ea typeface="+mj-ea"/>
                <a:cs typeface="+mj-cs"/>
              </a:rPr>
              <a:t>PUTTING THE PRAM MODEL TO WORK</a:t>
            </a:r>
          </a:p>
        </p:txBody>
      </p:sp>
    </p:spTree>
    <p:extLst>
      <p:ext uri="{BB962C8B-B14F-4D97-AF65-F5344CB8AC3E}">
        <p14:creationId xmlns:p14="http://schemas.microsoft.com/office/powerpoint/2010/main" val="3095415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5">
            <a:extLst>
              <a:ext uri="{FF2B5EF4-FFF2-40B4-BE49-F238E27FC236}">
                <a16:creationId xmlns:a16="http://schemas.microsoft.com/office/drawing/2014/main" id="{4A0BAE9F-049C-4EBB-AAB3-8844977FBA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86201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USING THE PRAM MODEL AS A DIAGNOSTIC</a:t>
            </a:r>
          </a:p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AND PROBLEM SOLVING TOOL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ED2A9D8B-DA1B-41C8-B41A-91DA59D51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7200" y="3124200"/>
            <a:ext cx="9144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  <a:r>
              <a:rPr lang="en-US" altLang="en-US" b="0" dirty="0">
                <a:solidFill>
                  <a:schemeClr val="bg1"/>
                </a:solidFill>
                <a:latin typeface="Arial Black" panose="020B0A04020102020204" pitchFamily="34" charset="0"/>
              </a:rPr>
              <a:t>• New people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solidFill>
                  <a:schemeClr val="bg1"/>
                </a:solidFill>
                <a:latin typeface="Arial Black" panose="020B0A04020102020204" pitchFamily="34" charset="0"/>
              </a:rPr>
              <a:t>	• People who are irate or upset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3200" b="0" dirty="0">
                <a:solidFill>
                  <a:schemeClr val="bg1"/>
                </a:solidFill>
                <a:latin typeface="Arial Black" panose="020B0A04020102020204" pitchFamily="34" charset="0"/>
              </a:rPr>
              <a:t> People in power positions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3200" b="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Difficult people</a:t>
            </a:r>
            <a:endParaRPr lang="en-US" altLang="en-US" sz="3200" b="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ED1ACC5B-1F85-4159-986F-DE277B2C8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solidFill>
                  <a:schemeClr val="bg1"/>
                </a:solidFill>
                <a:latin typeface="Arial Black" panose="020B0A04020102020204" pitchFamily="34" charset="0"/>
              </a:rPr>
              <a:t>Common Negotiation Problems</a:t>
            </a: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97B61973-1DB1-4A52-AF1A-BAD797049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560638"/>
            <a:ext cx="662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>
            <a:extLst>
              <a:ext uri="{FF2B5EF4-FFF2-40B4-BE49-F238E27FC236}">
                <a16:creationId xmlns:a16="http://schemas.microsoft.com/office/drawing/2014/main" id="{21E67FDF-8050-4EAC-9891-0D3EB820EB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4485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THE LATIN WORD WHICH MEANS</a:t>
            </a:r>
          </a:p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THE OPPOSITE OF OTIO IS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3AFABCC5-C58F-43DD-85D7-6D8FAE8C5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810000"/>
            <a:ext cx="3886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  <a:latin typeface="Arial Black" panose="020B0A04020102020204" pitchFamily="34" charset="0"/>
              </a:rPr>
              <a:t>NEGOTIO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>
            <a:extLst>
              <a:ext uri="{FF2B5EF4-FFF2-40B4-BE49-F238E27FC236}">
                <a16:creationId xmlns:a16="http://schemas.microsoft.com/office/drawing/2014/main" id="{49F44156-783E-465A-839A-D879DDDC1C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1466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PRAM</a:t>
            </a:r>
          </a:p>
        </p:txBody>
      </p:sp>
      <p:sp>
        <p:nvSpPr>
          <p:cNvPr id="3" name="WordArt 18">
            <a:extLst>
              <a:ext uri="{FF2B5EF4-FFF2-40B4-BE49-F238E27FC236}">
                <a16:creationId xmlns:a16="http://schemas.microsoft.com/office/drawing/2014/main" id="{62F346A9-1671-4424-A272-993D7A5EF3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10400" y="457200"/>
            <a:ext cx="1752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MODEL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C1B283FF-212D-49AF-AAA8-12AAACFBD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1104900"/>
            <a:ext cx="566102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874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5424125-3376-4FEF-87CE-94D5B74A5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FFFF00"/>
                </a:solidFill>
                <a:latin typeface="Arial Black" panose="020B0A04020102020204" pitchFamily="34" charset="0"/>
              </a:rPr>
              <a:t>KEYS TO MAKING THE WIN-WIN NEGOTIATION PROCESS WORK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A68D679-277A-4FCC-95AC-1554A89CD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43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Balance</a:t>
            </a:r>
          </a:p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Integrity </a:t>
            </a:r>
          </a:p>
          <a:p>
            <a:pPr eaLnBrk="1" hangingPunct="1"/>
            <a:r>
              <a:rPr lang="en-US" altLang="en-US" sz="4000" b="1">
                <a:solidFill>
                  <a:schemeClr val="bg1"/>
                </a:solidFill>
                <a:latin typeface="Arial Black" panose="020B0A04020102020204" pitchFamily="34" charset="0"/>
              </a:rPr>
              <a:t>Patience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3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>
            <a:extLst>
              <a:ext uri="{FF2B5EF4-FFF2-40B4-BE49-F238E27FC236}">
                <a16:creationId xmlns:a16="http://schemas.microsoft.com/office/drawing/2014/main" id="{E1863EF8-262E-492A-8E02-2E3BAB6E89F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990600"/>
            <a:ext cx="46196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CONCLUSIONS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1EEC5BB1-742A-4BAD-8888-7E05D93C5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71800"/>
            <a:ext cx="77724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•  Negotiation simply means to conduct     	business          	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 Negotiation is all about __________?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0F63DE2-4C43-47AB-81DD-67D66AA20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Arial Black" panose="020B0A04020102020204" pitchFamily="34" charset="0"/>
              </a:rPr>
              <a:t>DEFINITION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1D3A2B7-A17E-481D-81E7-0C08D6BC4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  <a:p>
            <a:pPr algn="ctr" eaLnBrk="1" hangingPunct="1"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Arial Black" panose="020B0A04020102020204" pitchFamily="34" charset="0"/>
              </a:rPr>
              <a:t>Negotiation is a basic means of getting what you want from other </a:t>
            </a:r>
            <a:r>
              <a:rPr lang="en-US" altLang="en-US" b="1" u="sng">
                <a:solidFill>
                  <a:schemeClr val="bg1"/>
                </a:solidFill>
                <a:latin typeface="Arial Black" panose="020B0A04020102020204" pitchFamily="34" charset="0"/>
              </a:rPr>
              <a:t>people</a:t>
            </a:r>
            <a:endParaRPr lang="en-US" altLang="en-US" b="1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4631E78-F639-4565-941C-71A663CA5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FFFF00"/>
                </a:solidFill>
                <a:latin typeface="Arial Black" panose="020B0A04020102020204" pitchFamily="34" charset="0"/>
              </a:rPr>
              <a:t>OVERLOOKED </a:t>
            </a:r>
            <a:r>
              <a:rPr lang="en-US" altLang="en-US" sz="4000" b="1" u="sng" dirty="0">
                <a:solidFill>
                  <a:srgbClr val="FFFF00"/>
                </a:solidFill>
                <a:latin typeface="Arial Black" panose="020B0A04020102020204" pitchFamily="34" charset="0"/>
              </a:rPr>
              <a:t>FACTS</a:t>
            </a:r>
            <a:r>
              <a:rPr lang="en-US" altLang="en-US" sz="4000" b="1" dirty="0">
                <a:solidFill>
                  <a:srgbClr val="FFFF00"/>
                </a:solidFill>
                <a:latin typeface="Arial Black" panose="020B0A04020102020204" pitchFamily="34" charset="0"/>
              </a:rPr>
              <a:t> ABOUT PEOPLE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571A772-00D8-4148-B87A-8B7A10A72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They make decisions based on _________?</a:t>
            </a:r>
          </a:p>
          <a:p>
            <a:pPr eaLnBrk="1" hangingPunct="1"/>
            <a:endParaRPr lang="en-US" altLang="en-US" sz="2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They are motivated by _________?</a:t>
            </a:r>
          </a:p>
          <a:p>
            <a:pPr eaLnBrk="1" hangingPunct="1"/>
            <a:endParaRPr lang="en-US" altLang="en-US" sz="2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Successful negotiations must be _________?</a:t>
            </a:r>
            <a:endParaRPr lang="en-US" altLang="en-US" sz="2400">
              <a:latin typeface="Arial Black" panose="020B0A04020102020204" pitchFamily="34" charset="0"/>
            </a:endParaRPr>
          </a:p>
          <a:p>
            <a:pPr eaLnBrk="1" hangingPunct="1"/>
            <a:endParaRPr lang="en-US" altLang="en-US" sz="24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1EE2121D-BB91-4D04-BF02-028629DF9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FFFF00"/>
                </a:solidFill>
                <a:latin typeface="Arial Black" panose="020B0A04020102020204" pitchFamily="34" charset="0"/>
              </a:rPr>
              <a:t>HOW WIN-WIN NEGOTIATING WORKS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23F790A-9647-421A-9EE1-53C21912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Trust occurs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Information is shared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The pie expands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400" b="1">
                <a:solidFill>
                  <a:schemeClr val="bg1"/>
                </a:solidFill>
                <a:latin typeface="Arial Black" panose="020B0A04020102020204" pitchFamily="34" charset="0"/>
              </a:rPr>
              <a:t>Win-wins happen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7">
            <a:extLst>
              <a:ext uri="{FF2B5EF4-FFF2-40B4-BE49-F238E27FC236}">
                <a16:creationId xmlns:a16="http://schemas.microsoft.com/office/drawing/2014/main" id="{EFCE6E64-3A01-4504-8E02-397B4CB9E5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14668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PRAM</a:t>
            </a:r>
          </a:p>
        </p:txBody>
      </p:sp>
      <p:sp>
        <p:nvSpPr>
          <p:cNvPr id="12291" name="WordArt 18">
            <a:extLst>
              <a:ext uri="{FF2B5EF4-FFF2-40B4-BE49-F238E27FC236}">
                <a16:creationId xmlns:a16="http://schemas.microsoft.com/office/drawing/2014/main" id="{49738893-8D67-46FB-A29E-654989F988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10400" y="457200"/>
            <a:ext cx="1752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MODEL</a:t>
            </a:r>
          </a:p>
        </p:txBody>
      </p:sp>
      <p:pic>
        <p:nvPicPr>
          <p:cNvPr id="12292" name="Picture 1">
            <a:extLst>
              <a:ext uri="{FF2B5EF4-FFF2-40B4-BE49-F238E27FC236}">
                <a16:creationId xmlns:a16="http://schemas.microsoft.com/office/drawing/2014/main" id="{81171492-962F-4334-B8B2-2F761D2DF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1104900"/>
            <a:ext cx="5661025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</TotalTime>
  <Words>688</Words>
  <Application>Microsoft Office PowerPoint</Application>
  <PresentationFormat>On-screen Show (4:3)</PresentationFormat>
  <Paragraphs>198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Arial Black</vt:lpstr>
      <vt:lpstr>Times New Roman</vt:lpstr>
      <vt:lpstr>Default Design</vt:lpstr>
      <vt:lpstr>PowerPoint Presentation</vt:lpstr>
      <vt:lpstr>PROBLEMS WITH THE TRADITIONAL METHODS OF NEGOTIATION</vt:lpstr>
      <vt:lpstr>PowerPoint Presentation</vt:lpstr>
      <vt:lpstr>PowerPoint Presentation</vt:lpstr>
      <vt:lpstr>PowerPoint Presentation</vt:lpstr>
      <vt:lpstr>PowerPoint Presentation</vt:lpstr>
      <vt:lpstr>OVERLOOKED FACTS ABOUT PEOPLE</vt:lpstr>
      <vt:lpstr>PowerPoint Presentation</vt:lpstr>
      <vt:lpstr>PowerPoint Presentation</vt:lpstr>
      <vt:lpstr>PowerPoint Presentation</vt:lpstr>
      <vt:lpstr>STEP 1: ESTABLISH A WIN-WIN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2: DEVELOPING WIN-WIN RELATONSHIPS</vt:lpstr>
      <vt:lpstr>Plan Situations Which Allow  Relationships to Develop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Don’t Get Down to Business too Quickly</vt:lpstr>
      <vt:lpstr>STEP 3: FORMING WIN-WIN AGREEMENTS</vt:lpstr>
      <vt:lpstr>PowerPoint Presentation</vt:lpstr>
      <vt:lpstr>IMPLEMENT YOUR WIN-WIN PLAN </vt:lpstr>
      <vt:lpstr>PowerPoint Presentation</vt:lpstr>
      <vt:lpstr>FINALIZE THE AGREEMENT</vt:lpstr>
      <vt:lpstr>STEP 4: PERFORMING WIN-WIN MAINTENANCE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DellComputerCorporation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Ross Reck</cp:lastModifiedBy>
  <cp:revision>240</cp:revision>
  <dcterms:created xsi:type="dcterms:W3CDTF">2001-10-27T02:19:27Z</dcterms:created>
  <dcterms:modified xsi:type="dcterms:W3CDTF">2019-02-21T16:51:24Z</dcterms:modified>
</cp:coreProperties>
</file>