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84" r:id="rId2"/>
    <p:sldId id="505" r:id="rId3"/>
    <p:sldId id="502" r:id="rId4"/>
    <p:sldId id="526" r:id="rId5"/>
    <p:sldId id="506" r:id="rId6"/>
    <p:sldId id="510" r:id="rId7"/>
    <p:sldId id="511" r:id="rId8"/>
    <p:sldId id="512" r:id="rId9"/>
    <p:sldId id="513" r:id="rId10"/>
    <p:sldId id="527" r:id="rId11"/>
    <p:sldId id="507" r:id="rId12"/>
    <p:sldId id="514" r:id="rId13"/>
    <p:sldId id="515" r:id="rId14"/>
    <p:sldId id="516" r:id="rId15"/>
    <p:sldId id="528" r:id="rId16"/>
    <p:sldId id="508" r:id="rId17"/>
    <p:sldId id="517" r:id="rId18"/>
    <p:sldId id="518" r:id="rId19"/>
    <p:sldId id="519" r:id="rId20"/>
    <p:sldId id="520" r:id="rId21"/>
    <p:sldId id="529" r:id="rId22"/>
    <p:sldId id="509" r:id="rId23"/>
    <p:sldId id="521" r:id="rId24"/>
    <p:sldId id="522" r:id="rId25"/>
    <p:sldId id="523" r:id="rId26"/>
    <p:sldId id="524" r:id="rId27"/>
    <p:sldId id="530" r:id="rId28"/>
    <p:sldId id="525" r:id="rId29"/>
    <p:sldId id="50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232CC"/>
    <a:srgbClr val="3232CA"/>
    <a:srgbClr val="4242D0"/>
    <a:srgbClr val="3535CD"/>
    <a:srgbClr val="6600FF"/>
    <a:srgbClr val="0000D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599058D-B69A-4F73-99DC-BCA909B53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F4C2AC-1DFB-4EB0-81EA-B90610C11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2645-059D-44D1-B6BC-EE7F4A19F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3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3E1D-ADA7-4139-9B68-A32DE25C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9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EA8E-59CD-4DC3-B21F-21D55BE05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4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FD85-422C-44EB-980B-0064B2251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96AD6-1535-43FE-930E-32EC06BF0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28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D951-672D-4C4B-BC74-63A2A8B9A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8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387C-A14D-41FB-9EA2-7796F789C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3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B8BB-4961-40D5-B65E-C6EF950A3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3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0703-DF4D-4238-88F8-CB8CEF4F1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9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1598-E565-4886-A2C2-6D22536C3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76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373D-FDD4-410E-A53C-978A429B0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4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7E8AB20-4F79-436D-956B-01D129DAE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50"/>
          <p:cNvSpPr txBox="1">
            <a:spLocks noChangeArrowheads="1"/>
          </p:cNvSpPr>
          <p:nvPr/>
        </p:nvSpPr>
        <p:spPr bwMode="auto">
          <a:xfrm>
            <a:off x="592138" y="1295400"/>
            <a:ext cx="7958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TURNING YOUR CUSTOMRS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INTO LONG-TERM FRIENDS</a:t>
            </a:r>
          </a:p>
        </p:txBody>
      </p:sp>
      <p:sp>
        <p:nvSpPr>
          <p:cNvPr id="4099" name="Text Box 2052"/>
          <p:cNvSpPr txBox="1">
            <a:spLocks noChangeArrowheads="1"/>
          </p:cNvSpPr>
          <p:nvPr/>
        </p:nvSpPr>
        <p:spPr bwMode="auto">
          <a:xfrm>
            <a:off x="5486400" y="20574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   </a:t>
            </a:r>
          </a:p>
        </p:txBody>
      </p:sp>
      <p:sp>
        <p:nvSpPr>
          <p:cNvPr id="4100" name="Text Box 2053"/>
          <p:cNvSpPr txBox="1">
            <a:spLocks noChangeArrowheads="1"/>
          </p:cNvSpPr>
          <p:nvPr/>
        </p:nvSpPr>
        <p:spPr bwMode="auto">
          <a:xfrm>
            <a:off x="1285875" y="3429000"/>
            <a:ext cx="6413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THE SECRET SAUCE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1" u="sng">
                <a:solidFill>
                  <a:srgbClr val="FFFF00"/>
                </a:solidFill>
              </a:rPr>
              <a:t>GUARANTEES</a:t>
            </a:r>
            <a:r>
              <a:rPr lang="en-US" altLang="en-US" sz="3600" i="1">
                <a:solidFill>
                  <a:srgbClr val="FFFF00"/>
                </a:solidFill>
              </a:rPr>
              <a:t> </a:t>
            </a:r>
            <a:r>
              <a:rPr lang="en-US" altLang="en-US" sz="3600">
                <a:solidFill>
                  <a:srgbClr val="FFFF00"/>
                </a:solidFill>
              </a:rPr>
              <a:t>REPEAT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REFERRAL SALES</a:t>
            </a:r>
          </a:p>
        </p:txBody>
      </p:sp>
      <p:sp>
        <p:nvSpPr>
          <p:cNvPr id="4101" name="Text Box 2054"/>
          <p:cNvSpPr txBox="1">
            <a:spLocks noChangeArrowheads="1"/>
          </p:cNvSpPr>
          <p:nvPr/>
        </p:nvSpPr>
        <p:spPr bwMode="auto">
          <a:xfrm>
            <a:off x="5638800" y="35052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102" name="Text Box 2055"/>
          <p:cNvSpPr txBox="1">
            <a:spLocks noChangeArrowheads="1"/>
          </p:cNvSpPr>
          <p:nvPr/>
        </p:nvSpPr>
        <p:spPr bwMode="auto">
          <a:xfrm>
            <a:off x="5334000" y="5451475"/>
            <a:ext cx="3933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ROSS R. RECK, PhD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www.rossreck.com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602-391-3250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WIN-WIN RELATIONSHIPS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4125"/>
            <a:ext cx="6675438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>
                <a:solidFill>
                  <a:srgbClr val="FFFF00"/>
                </a:solidFill>
              </a:rPr>
              <a:t>WIN-WIN </a:t>
            </a:r>
            <a:br>
              <a:rPr lang="en-US" altLang="en-US" b="1">
                <a:solidFill>
                  <a:srgbClr val="FFFF00"/>
                </a:solidFill>
              </a:rPr>
            </a:br>
            <a:r>
              <a:rPr lang="en-US" altLang="en-US" b="1">
                <a:solidFill>
                  <a:srgbClr val="FFFF00"/>
                </a:solidFill>
              </a:rPr>
              <a:t>RELATIONSHIPS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Plan situations that allow a relationship to develop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Cultivate the relationship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Don’t get down to business too quickly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19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Plan Situations that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Allow a Relationship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to Develop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733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Lunch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Coffee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Informal visits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Coach a Little League or soccer team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Get active in the PTA or your HOA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Industry meetings or professional assoc.</a:t>
            </a:r>
          </a:p>
          <a:p>
            <a:pPr marL="0" indent="0">
              <a:buFontTx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19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Cultivate the Relationship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The key is to focus on them: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Become genuinely interested in your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Be a good listener and encourage your customers to talk about themselves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Try to see things from the customer’s point of 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Remember, you’re there for them</a:t>
            </a:r>
          </a:p>
          <a:p>
            <a:pPr lvl="1"/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19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Don’t Get Down to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Business too Quickly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If you do the customer will: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Question your motives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Decide he or she can’t trust you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Look to do business with someone else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19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WIN-WIN AGREEMENTS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201738"/>
            <a:ext cx="6213475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FFFF00"/>
                </a:solidFill>
              </a:rPr>
              <a:t>WIN-WIN </a:t>
            </a:r>
            <a:br>
              <a:rPr lang="en-US" altLang="en-US" b="1">
                <a:solidFill>
                  <a:srgbClr val="FFFF00"/>
                </a:solidFill>
              </a:rPr>
            </a:br>
            <a:r>
              <a:rPr lang="en-US" altLang="en-US" b="1">
                <a:solidFill>
                  <a:srgbClr val="FFFF00"/>
                </a:solidFill>
              </a:rPr>
              <a:t>AGREEMENTS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29718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Verify the customer’s self-interest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Implement your strategy to connect the customer’s self-interest with yours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Work </a:t>
            </a:r>
            <a:r>
              <a:rPr lang="en-US" altLang="en-US" b="1" i="1">
                <a:solidFill>
                  <a:schemeClr val="bg1"/>
                </a:solidFill>
              </a:rPr>
              <a:t>together </a:t>
            </a:r>
            <a:r>
              <a:rPr lang="en-US" altLang="en-US" b="1">
                <a:solidFill>
                  <a:schemeClr val="bg1"/>
                </a:solidFill>
              </a:rPr>
              <a:t>to resolve problems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Finalize the agreement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995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FFFF00"/>
                </a:solidFill>
              </a:rPr>
              <a:t>Verify the Customer’s 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Self-Interest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The key is listening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Listening involves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Ask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Listen to the customer’s responses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Summarize (in your mind) what was said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Feed this summary back to the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Ask follow-up questions and repeat the process</a:t>
            </a:r>
          </a:p>
          <a:p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995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l"/>
            <a:r>
              <a:rPr lang="en-US" altLang="en-US" sz="3200" b="1" dirty="0">
                <a:solidFill>
                  <a:srgbClr val="FFFF00"/>
                </a:solidFill>
              </a:rPr>
              <a:t>Implement Your Strategy 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3200" b="1" dirty="0">
                <a:solidFill>
                  <a:srgbClr val="FFFF00"/>
                </a:solidFill>
              </a:rPr>
              <a:t>to Connect the Customer’s 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3200" b="1" dirty="0">
                <a:solidFill>
                  <a:srgbClr val="FFFF00"/>
                </a:solidFill>
              </a:rPr>
              <a:t>Self-Interest with Yours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Talk to the customer about what he or she wants </a:t>
            </a:r>
            <a:r>
              <a:rPr lang="en-US" altLang="en-US" b="1" i="1">
                <a:solidFill>
                  <a:schemeClr val="bg1"/>
                </a:solidFill>
              </a:rPr>
              <a:t>first </a:t>
            </a:r>
            <a:r>
              <a:rPr lang="en-US" altLang="en-US" b="1">
                <a:solidFill>
                  <a:schemeClr val="bg1"/>
                </a:solidFill>
              </a:rPr>
              <a:t>(that’s their Win)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Then show the customer what he or she needs to give you in return to get their Win (that’s your Win)</a:t>
            </a:r>
          </a:p>
          <a:p>
            <a:endParaRPr lang="en-US" altLang="en-US" b="1">
              <a:solidFill>
                <a:schemeClr val="bg1"/>
              </a:solidFill>
            </a:endParaRPr>
          </a:p>
          <a:p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995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FFFF00"/>
                </a:solidFill>
              </a:rPr>
              <a:t>Work </a:t>
            </a:r>
            <a:r>
              <a:rPr lang="en-US" altLang="en-US" sz="3200" b="1" i="1">
                <a:solidFill>
                  <a:srgbClr val="FFFF00"/>
                </a:solidFill>
              </a:rPr>
              <a:t>Together</a:t>
            </a:r>
            <a:r>
              <a:rPr lang="en-US" altLang="en-US" sz="3200" b="1">
                <a:solidFill>
                  <a:srgbClr val="FFFF00"/>
                </a:solidFill>
              </a:rPr>
              <a:t> to </a:t>
            </a:r>
            <a:br>
              <a:rPr lang="en-US" altLang="en-US" sz="3200" b="1">
                <a:solidFill>
                  <a:srgbClr val="FFFF00"/>
                </a:solidFill>
              </a:rPr>
            </a:br>
            <a:r>
              <a:rPr lang="en-US" altLang="en-US" sz="3200" b="1">
                <a:solidFill>
                  <a:srgbClr val="FFFF00"/>
                </a:solidFill>
              </a:rPr>
              <a:t>Resolve any Problems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Dealing with customer “objections”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Once again the key is listening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Hear the customer out completely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Work together as friends to come up with a solution that satisfies you both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995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REPEAT AND REFERRAL SALES BASICS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Selling is all about people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People are motivated by self-interest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The entire selling process must be Win-Win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You must use a selling model the guarantees repeat and referral sales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Finalize the Agreement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29718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Clear up any misunderstandings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Make sure both you and the customer are excited about the agreement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Put a system in place to resolve potential problems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995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WIN-WIN MAINTENANCE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81100"/>
            <a:ext cx="6530975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FFFF00"/>
                </a:solidFill>
              </a:rPr>
              <a:t>WIN-WIN </a:t>
            </a:r>
            <a:br>
              <a:rPr lang="en-US" altLang="en-US" b="1">
                <a:solidFill>
                  <a:srgbClr val="FFFF00"/>
                </a:solidFill>
              </a:rPr>
            </a:br>
            <a:r>
              <a:rPr lang="en-US" altLang="en-US" b="1">
                <a:solidFill>
                  <a:srgbClr val="FFFF00"/>
                </a:solidFill>
              </a:rPr>
              <a:t>MAINTENANCE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2743200"/>
          </a:xfrm>
        </p:spPr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sz="3600" b="1">
                <a:solidFill>
                  <a:schemeClr val="bg1"/>
                </a:solidFill>
              </a:rPr>
              <a:t>Maintain the Agreement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Maintain the Relationship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Maintain the Plan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95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Maintain the Agreement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Work to prevent “buyer’s remorse”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Hold up your end of the Agreement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Provide meaningful expressions of appreciation to customers who go the extra mile for you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95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Maintain Your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Relationships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Spend time visiting with customers when you don’t ask for anything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If you find a problem—fix it—even if it’s not your problem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95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Maintain Your Plans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74688" y="2514600"/>
            <a:ext cx="7772400" cy="41148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Develop a system of reminders that works for you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Examples:</a:t>
            </a:r>
          </a:p>
          <a:p>
            <a:pPr marL="457200" lvl="1" indent="0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________________________________</a:t>
            </a:r>
          </a:p>
          <a:p>
            <a:pPr marL="457200" lvl="1" indent="0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________________________________</a:t>
            </a:r>
          </a:p>
          <a:p>
            <a:pPr marL="457200" lvl="1" indent="0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________________________________</a:t>
            </a:r>
          </a:p>
          <a:p>
            <a:pPr marL="457200" lvl="1" indent="0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________________________________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95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6482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</a:rPr>
              <a:t>USING THE PRAM MODEL AS A DIAGNOSTIC AND PROBLEM SOLVING TOOL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COMMON SELLING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Cold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Objections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Irate or dissatisfied customers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People who are in power positions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Difficult people</a:t>
            </a:r>
          </a:p>
        </p:txBody>
      </p:sp>
    </p:spTree>
    <p:extLst>
      <p:ext uri="{BB962C8B-B14F-4D97-AF65-F5344CB8AC3E}">
        <p14:creationId xmlns:p14="http://schemas.microsoft.com/office/powerpoint/2010/main" val="187995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17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1466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PRAM</a:t>
            </a:r>
          </a:p>
        </p:txBody>
      </p:sp>
      <p:sp>
        <p:nvSpPr>
          <p:cNvPr id="30723" name="WordArt 18"/>
          <p:cNvSpPr>
            <a:spLocks noChangeArrowheads="1" noChangeShapeType="1" noTextEdit="1"/>
          </p:cNvSpPr>
          <p:nvPr/>
        </p:nvSpPr>
        <p:spPr bwMode="auto">
          <a:xfrm>
            <a:off x="7010400" y="457200"/>
            <a:ext cx="175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MODEL</a:t>
            </a:r>
          </a:p>
        </p:txBody>
      </p:sp>
      <p:sp>
        <p:nvSpPr>
          <p:cNvPr id="30724" name="Text Box 20"/>
          <p:cNvSpPr txBox="1">
            <a:spLocks noChangeArrowheads="1"/>
          </p:cNvSpPr>
          <p:nvPr/>
        </p:nvSpPr>
        <p:spPr bwMode="auto">
          <a:xfrm>
            <a:off x="7315200" y="5181600"/>
            <a:ext cx="1828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b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609600"/>
            <a:ext cx="6954838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KEYS TO MAKING THE PRAM MODEL 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FOR YOU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2743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Balance</a:t>
            </a: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Integrity </a:t>
            </a: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Patience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7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1466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PRAM</a:t>
            </a:r>
          </a:p>
        </p:txBody>
      </p:sp>
      <p:sp>
        <p:nvSpPr>
          <p:cNvPr id="6147" name="WordArt 18"/>
          <p:cNvSpPr>
            <a:spLocks noChangeArrowheads="1" noChangeShapeType="1" noTextEdit="1"/>
          </p:cNvSpPr>
          <p:nvPr/>
        </p:nvSpPr>
        <p:spPr bwMode="auto">
          <a:xfrm>
            <a:off x="7010400" y="457200"/>
            <a:ext cx="175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MODEL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104900"/>
            <a:ext cx="56610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WIN-WIN PLANS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22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>
                <a:solidFill>
                  <a:srgbClr val="FFFF00"/>
                </a:solidFill>
              </a:rPr>
              <a:t>WIN-WIN PLANS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Determine your self-interest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Identify the people who stand between you and success or failure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Determine the customer’s self-interest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Develop a strategy to connect the customer’s self-interest with yours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7082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Determine Your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Self-Interest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28194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Your self-interest needs to include three things: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Getting your customer to buy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Getting your customer to keep buying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Getting your customers to sell</a:t>
            </a:r>
          </a:p>
          <a:p>
            <a:pPr lvl="1"/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7082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Identify the People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Who Stand Between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You and Success or Failure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124200"/>
          </a:xfrm>
        </p:spPr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Decision makers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Influencers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Stakeholders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Gatekeepers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7082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Determine the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Customer’s Self-Interest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The key is listening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Listening involves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Ask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Listen to the customer’s responses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Summarize (in your mind) what was said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Feed this summary back to the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Ask follow-up questions and repeat the process</a:t>
            </a:r>
          </a:p>
          <a:p>
            <a:endParaRPr lang="en-US" altLang="en-US" b="1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7082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00"/>
                </a:solidFill>
              </a:rPr>
              <a:t>Develop a Strategy to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Connect the Customer’s </a:t>
            </a:r>
            <a:br>
              <a:rPr lang="en-US" altLang="en-US" sz="3600" b="1">
                <a:solidFill>
                  <a:srgbClr val="FFFF00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Self-Interest with Yours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352800"/>
          </a:xfrm>
        </p:spPr>
        <p:txBody>
          <a:bodyPr/>
          <a:lstStyle/>
          <a:p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b="1">
                <a:solidFill>
                  <a:schemeClr val="bg1"/>
                </a:solidFill>
              </a:rPr>
              <a:t>Talk to the customer about what he or she wants </a:t>
            </a:r>
            <a:r>
              <a:rPr lang="en-US" altLang="en-US" b="1" i="1" u="sng">
                <a:solidFill>
                  <a:schemeClr val="bg1"/>
                </a:solidFill>
              </a:rPr>
              <a:t>first </a:t>
            </a:r>
            <a:r>
              <a:rPr lang="en-US" altLang="en-US" b="1">
                <a:solidFill>
                  <a:schemeClr val="bg1"/>
                </a:solidFill>
              </a:rPr>
              <a:t>(that’s their Win)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Then show the customer what he or she need to give you in return to get their Win (that’s your Win)</a:t>
            </a:r>
          </a:p>
          <a:p>
            <a:endParaRPr lang="en-US" altLang="en-US" b="1" i="1" u="sng">
              <a:solidFill>
                <a:schemeClr val="bg1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7082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631</Words>
  <Application>Microsoft Office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Times New Roman</vt:lpstr>
      <vt:lpstr>Default Design</vt:lpstr>
      <vt:lpstr>PowerPoint Presentation</vt:lpstr>
      <vt:lpstr>REPEAT AND REFERRAL SALES BASICS</vt:lpstr>
      <vt:lpstr>PowerPoint Presentation</vt:lpstr>
      <vt:lpstr>WIN-WIN PLANS</vt:lpstr>
      <vt:lpstr>WIN-WIN PLANS</vt:lpstr>
      <vt:lpstr>Determine Your  Self-Interest</vt:lpstr>
      <vt:lpstr>Identify the People  Who Stand Between  You and Success or Failure</vt:lpstr>
      <vt:lpstr>Determine the  Customer’s Self-Interest</vt:lpstr>
      <vt:lpstr>Develop a Strategy to  Connect the Customer’s  Self-Interest with Yours</vt:lpstr>
      <vt:lpstr>WIN-WIN RELATIONSHIPS</vt:lpstr>
      <vt:lpstr>WIN-WIN  RELATIONSHIPS</vt:lpstr>
      <vt:lpstr>Plan Situations that  Allow a Relationship  to Develop</vt:lpstr>
      <vt:lpstr>Cultivate the Relationship</vt:lpstr>
      <vt:lpstr>Don’t Get Down to  Business too Quickly</vt:lpstr>
      <vt:lpstr>WIN-WIN AGREEMENTS</vt:lpstr>
      <vt:lpstr>WIN-WIN  AGREEMENTS</vt:lpstr>
      <vt:lpstr>Verify the Customer’s  Self-Interest</vt:lpstr>
      <vt:lpstr>Implement Your Strategy  to Connect the Customer’s  Self-Interest with Yours</vt:lpstr>
      <vt:lpstr>Work Together to  Resolve any Problems</vt:lpstr>
      <vt:lpstr>Finalize the Agreement</vt:lpstr>
      <vt:lpstr>WIN-WIN MAINTENANCE</vt:lpstr>
      <vt:lpstr>WIN-WIN  MAINTENANCE</vt:lpstr>
      <vt:lpstr>Maintain the Agreement</vt:lpstr>
      <vt:lpstr>Maintain Your  Relationships</vt:lpstr>
      <vt:lpstr>Maintain Your Plans</vt:lpstr>
      <vt:lpstr>USING THE PRAM MODEL AS A DIAGNOSTIC AND PROBLEM SOLVING TOOL</vt:lpstr>
      <vt:lpstr>COMMON SELLING PROBLEMS</vt:lpstr>
      <vt:lpstr>PowerPoint Presentation</vt:lpstr>
      <vt:lpstr>PowerPoint Presentation</vt:lpstr>
    </vt:vector>
  </TitlesOfParts>
  <Company>DellComputerCorporation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Computer Gamma</cp:lastModifiedBy>
  <cp:revision>278</cp:revision>
  <dcterms:created xsi:type="dcterms:W3CDTF">2001-10-27T02:19:27Z</dcterms:created>
  <dcterms:modified xsi:type="dcterms:W3CDTF">2016-12-14T01:57:14Z</dcterms:modified>
</cp:coreProperties>
</file>