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40"/>
  </p:notesMasterIdLst>
  <p:handoutMasterIdLst>
    <p:handoutMasterId r:id="rId41"/>
  </p:handoutMasterIdLst>
  <p:sldIdLst>
    <p:sldId id="381" r:id="rId2"/>
    <p:sldId id="405" r:id="rId3"/>
    <p:sldId id="375" r:id="rId4"/>
    <p:sldId id="376" r:id="rId5"/>
    <p:sldId id="406" r:id="rId6"/>
    <p:sldId id="385" r:id="rId7"/>
    <p:sldId id="422" r:id="rId8"/>
    <p:sldId id="409" r:id="rId9"/>
    <p:sldId id="424" r:id="rId10"/>
    <p:sldId id="411" r:id="rId11"/>
    <p:sldId id="412" r:id="rId12"/>
    <p:sldId id="413" r:id="rId13"/>
    <p:sldId id="414" r:id="rId14"/>
    <p:sldId id="416" r:id="rId15"/>
    <p:sldId id="417" r:id="rId16"/>
    <p:sldId id="278" r:id="rId17"/>
    <p:sldId id="394" r:id="rId18"/>
    <p:sldId id="338" r:id="rId19"/>
    <p:sldId id="296" r:id="rId20"/>
    <p:sldId id="419" r:id="rId21"/>
    <p:sldId id="418" r:id="rId22"/>
    <p:sldId id="423" r:id="rId23"/>
    <p:sldId id="395" r:id="rId24"/>
    <p:sldId id="340" r:id="rId25"/>
    <p:sldId id="366" r:id="rId26"/>
    <p:sldId id="367" r:id="rId27"/>
    <p:sldId id="368" r:id="rId28"/>
    <p:sldId id="369" r:id="rId29"/>
    <p:sldId id="396" r:id="rId30"/>
    <p:sldId id="397" r:id="rId31"/>
    <p:sldId id="398" r:id="rId32"/>
    <p:sldId id="399" r:id="rId33"/>
    <p:sldId id="312" r:id="rId34"/>
    <p:sldId id="420" r:id="rId35"/>
    <p:sldId id="380" r:id="rId36"/>
    <p:sldId id="421" r:id="rId37"/>
    <p:sldId id="404" r:id="rId38"/>
    <p:sldId id="384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  <a:srgbClr val="FF9900"/>
    <a:srgbClr val="6600FF"/>
    <a:srgbClr val="FF0000"/>
    <a:srgbClr val="3232CC"/>
    <a:srgbClr val="3232CA"/>
    <a:srgbClr val="4242D0"/>
    <a:srgbClr val="3535CD"/>
    <a:srgbClr val="000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3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4B7090-BCF8-46B8-AE3B-C646C9AA1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1001D37E-2ED5-495E-BD1F-977042435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1D37E-2ED5-495E-BD1F-9770424358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16E7D6-FDA1-4C78-9B79-9240435F91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3E7B1-7D2B-4340-8D8A-BC53E978A1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72A71-CB46-4E72-8A67-B6D73A6499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8152B-2717-410C-AA0D-5FE2B9CBACA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C51A4-8392-4616-BA0D-743AF41D5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1A0BD-43F6-4FF2-8078-9BD58F8A8A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12/17/2016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D7504-E17F-426F-B010-C2BC67AD65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40190-A471-4205-93D1-FCFB22CA8F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2FC5E-A210-46DD-9878-37E8538BAA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0F4C0CD-C7DE-4501-A9BD-B8ACD57094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715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100 % EMPLOYEE </a:t>
            </a:r>
            <a:br>
              <a:rPr lang="en-US" sz="4000" b="1" dirty="0">
                <a:solidFill>
                  <a:srgbClr val="FFFF00"/>
                </a:solidFill>
              </a:rPr>
            </a:br>
            <a:r>
              <a:rPr lang="en-US" sz="4000" b="1" dirty="0">
                <a:solidFill>
                  <a:srgbClr val="FFFF00"/>
                </a:solidFill>
              </a:rPr>
              <a:t>ENGAGEMENT—</a:t>
            </a:r>
            <a:r>
              <a:rPr lang="en-US" sz="4000" b="1" i="1" u="sng" dirty="0">
                <a:solidFill>
                  <a:srgbClr val="FFFF00"/>
                </a:solidFill>
              </a:rPr>
              <a:t>GUARANTEED</a:t>
            </a:r>
            <a:r>
              <a:rPr lang="en-US" sz="4000" b="1" dirty="0">
                <a:solidFill>
                  <a:srgbClr val="FFFF00"/>
                </a:solidFill>
              </a:rPr>
              <a:t>!</a:t>
            </a:r>
            <a:br>
              <a:rPr lang="en-US" sz="4000" b="1" dirty="0">
                <a:solidFill>
                  <a:srgbClr val="FFFF00"/>
                </a:solidFill>
              </a:rPr>
            </a:b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200" b="1" i="1" dirty="0"/>
              <a:t>Presented By</a:t>
            </a:r>
            <a:br>
              <a:rPr lang="en-US" sz="3200" b="1" i="1" dirty="0"/>
            </a:br>
            <a:br>
              <a:rPr lang="en-US" sz="3600" b="1" i="1" dirty="0"/>
            </a:br>
            <a:r>
              <a:rPr lang="en-US" sz="4000" b="1" dirty="0"/>
              <a:t>ROSS RECK, PhD</a:t>
            </a:r>
            <a:br>
              <a:rPr lang="en-US" sz="4000" b="1" dirty="0">
                <a:solidFill>
                  <a:srgbClr val="FFFF00"/>
                </a:solidFill>
              </a:rPr>
            </a:b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6096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rossreck.com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2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4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9463" y="381000"/>
            <a:ext cx="7583487" cy="1371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>
                <a:solidFill>
                  <a:srgbClr val="FFFF00"/>
                </a:solidFill>
              </a:rPr>
              <a:t>CONCLUSIONS ABOUT HUMAN MOTIVATION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/>
              <a:t>It’s </a:t>
            </a:r>
            <a:r>
              <a:rPr lang="en-US" sz="3200" b="1" i="1" u="sng" dirty="0"/>
              <a:t>Impossible</a:t>
            </a:r>
            <a:r>
              <a:rPr lang="en-US" sz="3200" b="1" dirty="0"/>
              <a:t> to motivate people at work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/>
              <a:t>Self-Actualization and Employee Engagement are the </a:t>
            </a:r>
            <a:r>
              <a:rPr lang="en-US" sz="3200" b="1" i="1" u="sng" dirty="0"/>
              <a:t>same thing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b="1" dirty="0"/>
              <a:t>Employees </a:t>
            </a:r>
            <a:r>
              <a:rPr lang="en-US" sz="3200" b="1" i="1" u="sng" dirty="0"/>
              <a:t>want</a:t>
            </a:r>
            <a:r>
              <a:rPr lang="en-US" sz="3200" b="1" dirty="0"/>
              <a:t> to be engaged with their work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endParaRPr lang="en-US" sz="3200" b="1" i="1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endParaRPr lang="en-US" sz="32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</a:pPr>
            <a:endParaRPr 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183445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676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TRADITIONAL MANAGEMENT MODEL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6764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i="1" u="sng" kern="0" dirty="0">
                <a:solidFill>
                  <a:srgbClr val="FFFFFF"/>
                </a:solidFill>
                <a:latin typeface="+mn-lt"/>
              </a:rPr>
              <a:t>Management</a:t>
            </a:r>
            <a:r>
              <a:rPr lang="en-US" sz="2400" i="1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b="1" kern="0" dirty="0">
                <a:solidFill>
                  <a:srgbClr val="FFFFFF"/>
                </a:solidFill>
                <a:latin typeface="+mn-lt"/>
              </a:rPr>
              <a:t>decides upon and communicates performance expectations to employees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i="1" kern="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i="1" u="sng" kern="0" dirty="0">
                <a:solidFill>
                  <a:srgbClr val="FFFFFF"/>
                </a:solidFill>
                <a:latin typeface="+mn-lt"/>
              </a:rPr>
              <a:t>Management</a:t>
            </a:r>
            <a:r>
              <a:rPr lang="en-US" sz="2400" i="1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b="1" kern="0" dirty="0">
                <a:solidFill>
                  <a:srgbClr val="FFFFFF"/>
                </a:solidFill>
                <a:latin typeface="+mn-lt"/>
              </a:rPr>
              <a:t>monitors actual performance to see how it compares to expectations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i="1" kern="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i="1" u="sng" kern="0" dirty="0">
                <a:solidFill>
                  <a:srgbClr val="FFFFFF"/>
                </a:solidFill>
                <a:latin typeface="+mn-lt"/>
              </a:rPr>
              <a:t>Management</a:t>
            </a:r>
            <a:r>
              <a:rPr lang="en-US" sz="2400" kern="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b="1" kern="0" dirty="0">
                <a:solidFill>
                  <a:srgbClr val="FFFFFF"/>
                </a:solidFill>
                <a:latin typeface="+mn-lt"/>
              </a:rPr>
              <a:t>provides feedback on performance  supported by rewards and punishment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1" kern="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8288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WHY DOES THE TRADITIONAL MANAGEMENT MODEL PREVENT EMPLOYEES FROM BECOMING ENGAGED WITH THEIR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514600"/>
            <a:ext cx="7583487" cy="3523130"/>
          </a:xfrm>
        </p:spPr>
        <p:txBody>
          <a:bodyPr>
            <a:normAutofit/>
          </a:bodyPr>
          <a:lstStyle/>
          <a:p>
            <a:r>
              <a:rPr lang="en-US" sz="2400" b="1" dirty="0"/>
              <a:t>It places managers in a position of </a:t>
            </a:r>
            <a:r>
              <a:rPr lang="en-US" sz="2400" b="1" i="1" u="sng" dirty="0"/>
              <a:t>dominance</a:t>
            </a:r>
            <a:r>
              <a:rPr lang="en-US" sz="2400" b="1" dirty="0"/>
              <a:t> over the people they are managing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54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2133600"/>
            <a:ext cx="7772400" cy="4038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b="1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>
                <a:solidFill>
                  <a:srgbClr val="FFFFFF"/>
                </a:solidFill>
                <a:latin typeface="+mn-lt"/>
              </a:rPr>
              <a:t>It’s </a:t>
            </a:r>
            <a:r>
              <a:rPr lang="en-US" sz="2800" b="1" i="1" u="sng" kern="0" dirty="0">
                <a:solidFill>
                  <a:srgbClr val="FFFFFF"/>
                </a:solidFill>
                <a:latin typeface="+mn-lt"/>
              </a:rPr>
              <a:t>impossible</a:t>
            </a:r>
            <a:r>
              <a:rPr lang="en-US" sz="2800" b="1" kern="0" dirty="0">
                <a:solidFill>
                  <a:srgbClr val="FFFFFF"/>
                </a:solidFill>
                <a:latin typeface="+mn-lt"/>
              </a:rPr>
              <a:t> to create a fully engaged workforce using the Traditional Management Model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800" b="1" kern="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WE NEED TO CREATE A NEW 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3600" b="1" dirty="0"/>
          </a:p>
          <a:p>
            <a:pPr>
              <a:buFont typeface="Arial" pitchFamily="34" charset="0"/>
              <a:buChar char="•"/>
            </a:pPr>
            <a:r>
              <a:rPr lang="en-US" sz="3600" b="1" dirty="0"/>
              <a:t>A model that </a:t>
            </a:r>
            <a:r>
              <a:rPr lang="en-US" sz="3600" b="1" i="1" u="sng" dirty="0"/>
              <a:t>causes</a:t>
            </a:r>
            <a:r>
              <a:rPr lang="en-US" sz="3600" b="1" dirty="0"/>
              <a:t> employees to become engaged with their 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29718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BUSINESS LEADERS WANT A HIGH LEVEL OF EMPLOYEE ENGAGEMENT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6002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SOUTHWEST AIRLINES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86000"/>
            <a:ext cx="7583487" cy="42672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It has made a profit every year since 1973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Its workforce is the most loyal and productive in the industry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It’s consistently rated at or near the top when it comes to customer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9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2057400"/>
          </a:xfrm>
        </p:spPr>
        <p:txBody>
          <a:bodyPr/>
          <a:lstStyle/>
          <a:p>
            <a:pPr algn="ctr"/>
            <a:br>
              <a:rPr lang="en-US" sz="4400" b="1" dirty="0">
                <a:solidFill>
                  <a:srgbClr val="FFFF00"/>
                </a:solidFill>
              </a:rPr>
            </a:br>
            <a:br>
              <a:rPr lang="en-US" sz="4400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SOUTHWEST AIRLINES’ CULTURE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371600"/>
            <a:ext cx="7583487" cy="48768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Southwest takes excellent care of its employees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At Southwest, all employees are treated as “family members”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At Southwest employees are encouraged to be themselves and have fun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FFFFFF"/>
                </a:solidFill>
              </a:rPr>
              <a:t>Southwest employees are proud of their company and strongly believe in what it stands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32004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WHAT HAS SOUTHWEST SUCCEEDED IN DOING?</a:t>
            </a:r>
          </a:p>
        </p:txBody>
      </p:sp>
    </p:spTree>
    <p:extLst>
      <p:ext uri="{BB962C8B-B14F-4D97-AF65-F5344CB8AC3E}">
        <p14:creationId xmlns:p14="http://schemas.microsoft.com/office/powerpoint/2010/main" val="26430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THE ENGAGEMENT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/>
              <a:t>A new management model that </a:t>
            </a:r>
            <a:r>
              <a:rPr lang="en-US" sz="3200" b="1" i="1" u="sng" dirty="0"/>
              <a:t>guarantees</a:t>
            </a:r>
            <a:r>
              <a:rPr lang="en-US" sz="3200" b="1" dirty="0"/>
              <a:t> an employee engagement level of 100%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066800"/>
            <a:ext cx="8686800" cy="1752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STEP </a:t>
            </a:r>
            <a:r>
              <a:rPr lang="en-US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CREATE A </a:t>
            </a:r>
            <a:r>
              <a:rPr lang="en-US" sz="3200" b="1" noProof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FULL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-ENGAGEMENT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CULTURE 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THAT </a:t>
            </a:r>
            <a:r>
              <a:rPr lang="en-US" sz="3200" b="1" i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DEFINES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THE ORGANIZATION AND </a:t>
            </a:r>
            <a:r>
              <a:rPr lang="en-US" sz="3200" b="1" i="1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DRIVES</a:t>
            </a:r>
            <a:r>
              <a:rPr lang="en-US" sz="32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PERFORMANCE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67000"/>
            <a:ext cx="8686800" cy="44196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Elements of a Full-Engagement Culture: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</a:rPr>
              <a:t>Minimal Distractions—So Employees Can Focus on Doing Their Best Work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</a:rPr>
              <a:t>Single Status—Everyone is an equal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</a:rPr>
              <a:t>Mission—This is what we do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+mn-lt"/>
              </a:rPr>
              <a:t>Core Values—This is how we do it 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kern="0" dirty="0">
              <a:solidFill>
                <a:schemeClr val="bg1"/>
              </a:solidFill>
              <a:latin typeface="+mn-lt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 2" pitchFamily="18" charset="2"/>
              <a:buChar char="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7850" marR="0" lvl="1" indent="-295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60425" marR="0" lvl="2" indent="-2825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>
                <a:solidFill>
                  <a:srgbClr val="FFFF00"/>
                </a:solidFill>
              </a:rPr>
              <a:t>Minimal Distractions—So Employees Can Focus on Doing Their Best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Compensation packages that are at or above industry average</a:t>
            </a:r>
          </a:p>
          <a:p>
            <a:r>
              <a:rPr lang="en-US" sz="2800" b="1" dirty="0"/>
              <a:t>Fairly generous benefits</a:t>
            </a:r>
          </a:p>
          <a:p>
            <a:r>
              <a:rPr lang="en-US" sz="2800" b="1" dirty="0"/>
              <a:t>Reasonably secure job</a:t>
            </a:r>
          </a:p>
          <a:p>
            <a:r>
              <a:rPr lang="en-US" sz="2800" b="1" dirty="0"/>
              <a:t>Pleasant and safe work environment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Single Status—Everyone is an Equal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Everyone has the same level of influence</a:t>
            </a:r>
          </a:p>
          <a:p>
            <a:r>
              <a:rPr lang="en-US" sz="2800" b="1" dirty="0"/>
              <a:t>All symbols and terms of unequal status have been done away with</a:t>
            </a:r>
          </a:p>
          <a:p>
            <a:r>
              <a:rPr lang="en-US" sz="2800" b="1" dirty="0"/>
              <a:t>The term used to refer to fellow employees reflects equal status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/>
              <a:t>“</a:t>
            </a:r>
            <a:r>
              <a:rPr lang="en-US" sz="2400" b="1" dirty="0" err="1"/>
              <a:t>Googlers</a:t>
            </a:r>
            <a:r>
              <a:rPr lang="en-US" sz="2400" b="1" dirty="0"/>
              <a:t>”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/>
              <a:t>“Associates”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/>
              <a:t>“Family members”</a:t>
            </a:r>
          </a:p>
          <a:p>
            <a:pPr lvl="4">
              <a:buFont typeface="Arial" pitchFamily="34" charset="0"/>
              <a:buChar char="•"/>
            </a:pPr>
            <a:r>
              <a:rPr lang="en-US" sz="2400" b="1" dirty="0"/>
              <a:t>“Cast members”</a:t>
            </a:r>
          </a:p>
          <a:p>
            <a:pPr lvl="4"/>
            <a:endParaRPr lang="en-US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Mission—This is 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/>
              <a:t>Zappos</a:t>
            </a:r>
            <a:r>
              <a:rPr lang="en-US" sz="2800" b="1" dirty="0"/>
              <a:t>: “Provide the Best Customer Service Possible</a:t>
            </a:r>
          </a:p>
          <a:p>
            <a:r>
              <a:rPr lang="en-US" sz="2800" b="1" dirty="0"/>
              <a:t>W.L. Gore &amp; Associates: “To Make Money and Have Fun Doing So</a:t>
            </a:r>
          </a:p>
          <a:p>
            <a:r>
              <a:rPr lang="en-US" sz="2800" b="1" dirty="0"/>
              <a:t>JetBlue: “To Bring Humanity Back to Air Travel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Core Values—This is How We Do It (</a:t>
            </a:r>
            <a:r>
              <a:rPr lang="en-US" sz="3200" b="1" dirty="0" err="1">
                <a:solidFill>
                  <a:srgbClr val="FFFF00"/>
                </a:solidFill>
              </a:rPr>
              <a:t>Zappos</a:t>
            </a:r>
            <a:r>
              <a:rPr lang="en-US" sz="32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800" b="1" dirty="0"/>
              <a:t>Deliver WOW Through Service</a:t>
            </a:r>
            <a:endParaRPr lang="en-US" sz="2800" b="1" i="1" dirty="0"/>
          </a:p>
          <a:p>
            <a:r>
              <a:rPr lang="en-US" sz="2800" b="1" dirty="0"/>
              <a:t>Create Fun and A Little Weirdness</a:t>
            </a:r>
            <a:endParaRPr lang="en-US" sz="2800" b="1" i="1" dirty="0"/>
          </a:p>
          <a:p>
            <a:r>
              <a:rPr lang="en-US" sz="2800" b="1" dirty="0"/>
              <a:t>Be Humble</a:t>
            </a:r>
            <a:endParaRPr lang="en-US" sz="2800" b="1" i="1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Core Values Represent Behavioral Expectations for Employees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Within their context, employees are free to exercise their autonomy over their work</a:t>
            </a:r>
          </a:p>
          <a:p>
            <a:r>
              <a:rPr lang="en-US" sz="2800" b="1" dirty="0"/>
              <a:t>When a mission and a set of core values is in place, employees no longer need a boss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2192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EMPLOYEE ENGAGEMENT IS THE PRIMARY DRIVER OF: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Profitability</a:t>
            </a:r>
          </a:p>
          <a:p>
            <a:r>
              <a:rPr lang="en-US" sz="2800" b="1" dirty="0"/>
              <a:t>Productivity</a:t>
            </a:r>
          </a:p>
          <a:p>
            <a:r>
              <a:rPr lang="en-US" sz="2800" b="1" dirty="0"/>
              <a:t>Innovation</a:t>
            </a:r>
          </a:p>
          <a:p>
            <a:r>
              <a:rPr lang="en-US" sz="2800" b="1" dirty="0"/>
              <a:t>Employee Loyalty</a:t>
            </a:r>
          </a:p>
          <a:p>
            <a:r>
              <a:rPr lang="en-US" sz="2800" b="1" dirty="0"/>
              <a:t>Customer Loyalty</a:t>
            </a:r>
          </a:p>
          <a:p>
            <a:r>
              <a:rPr lang="en-US" sz="2800" b="1" dirty="0"/>
              <a:t>Stock price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8288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HAVING A FULL-ENGAGEMENT CULTURE, BY ITSELF, IS NO GUARANTEE OF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09800"/>
            <a:ext cx="7583487" cy="3827930"/>
          </a:xfrm>
        </p:spPr>
        <p:txBody>
          <a:bodyPr/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sz="2800" b="1" dirty="0"/>
              <a:t>You still have to hire the right people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8600"/>
            <a:ext cx="7583487" cy="1905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STEP TWO: </a:t>
            </a:r>
            <a:r>
              <a:rPr lang="en-US" sz="3600" b="1" dirty="0">
                <a:solidFill>
                  <a:srgbClr val="FFFF00"/>
                </a:solidFill>
              </a:rPr>
              <a:t>HIRE ONLY QUALIFIED PEOPLE WHO MESH WITH THE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438400"/>
            <a:ext cx="7583487" cy="359933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High-engagement companies are extremely disciplined in their hiring practices—</a:t>
            </a:r>
            <a:r>
              <a:rPr lang="en-US" sz="2400" b="1" u="sng" dirty="0"/>
              <a:t>they don’t settle</a:t>
            </a:r>
          </a:p>
          <a:p>
            <a:r>
              <a:rPr lang="en-US" sz="2400" b="1" dirty="0"/>
              <a:t>Their culture is the primary criterion  used for hiring new employees</a:t>
            </a:r>
          </a:p>
          <a:p>
            <a:r>
              <a:rPr lang="en-US" sz="2400" b="1" dirty="0"/>
              <a:t>High-engagement companies use a two part interview process</a:t>
            </a:r>
          </a:p>
          <a:p>
            <a:r>
              <a:rPr lang="en-US" sz="2400" b="1" dirty="0"/>
              <a:t>“Bar Raisers” at Amazon.com</a:t>
            </a:r>
          </a:p>
          <a:p>
            <a:r>
              <a:rPr lang="en-US" sz="2400" b="1" dirty="0"/>
              <a:t>The goal is to avoid hiring “cultural Misfits”</a:t>
            </a:r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7526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Support the hiring effort with a relevant training and/or sponsorship program that </a:t>
            </a:r>
            <a:r>
              <a:rPr lang="en-US" sz="2800" b="1" i="1" u="sng" dirty="0">
                <a:solidFill>
                  <a:srgbClr val="FFFF00"/>
                </a:solidFill>
              </a:rPr>
              <a:t>teaches</a:t>
            </a:r>
            <a:r>
              <a:rPr lang="en-US" sz="2800" b="1" dirty="0">
                <a:solidFill>
                  <a:srgbClr val="FFFF00"/>
                </a:solidFill>
              </a:rPr>
              <a:t> and </a:t>
            </a:r>
            <a:r>
              <a:rPr lang="en-US" sz="2800" b="1" i="1" u="sng" dirty="0">
                <a:solidFill>
                  <a:srgbClr val="FFFF00"/>
                </a:solidFill>
              </a:rPr>
              <a:t>reinforces</a:t>
            </a:r>
            <a:r>
              <a:rPr lang="en-US" sz="2800" b="1" dirty="0">
                <a:solidFill>
                  <a:srgbClr val="FFFF00"/>
                </a:solidFill>
              </a:rPr>
              <a:t> the culture</a:t>
            </a:r>
            <a:br>
              <a:rPr lang="en-US" sz="40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81200"/>
            <a:ext cx="7583487" cy="4056530"/>
          </a:xfrm>
        </p:spPr>
        <p:txBody>
          <a:bodyPr>
            <a:normAutofit/>
          </a:bodyPr>
          <a:lstStyle/>
          <a:p>
            <a:r>
              <a:rPr lang="en-US" sz="2400" b="1" dirty="0"/>
              <a:t>High-engagement companies don’t expect new employees to learn and live the culture on their own</a:t>
            </a:r>
          </a:p>
          <a:p>
            <a:r>
              <a:rPr lang="en-US" sz="2400" b="1" dirty="0"/>
              <a:t>W. L. Gore &amp; Associates</a:t>
            </a:r>
          </a:p>
          <a:p>
            <a:r>
              <a:rPr lang="en-US" sz="2400" b="1" dirty="0"/>
              <a:t>Southwest Airlines</a:t>
            </a:r>
          </a:p>
          <a:p>
            <a:r>
              <a:rPr lang="en-US" sz="2400" b="1" dirty="0" err="1"/>
              <a:t>Zappos</a:t>
            </a:r>
            <a:endParaRPr lang="en-US" sz="24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153400" cy="16002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STEP THREE: </a:t>
            </a:r>
            <a:r>
              <a:rPr lang="en-US" sz="3200" b="1" dirty="0">
                <a:solidFill>
                  <a:srgbClr val="FFFF00"/>
                </a:solidFill>
              </a:rPr>
              <a:t>LEADERS MUST LEAD, NOT GIVE ORDERS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05800" cy="4343400"/>
          </a:xfrm>
        </p:spPr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Leaders Set the Example</a:t>
            </a:r>
          </a:p>
          <a:p>
            <a:r>
              <a:rPr lang="en-US" sz="2800" b="1" dirty="0"/>
              <a:t>Leaders Provide Support</a:t>
            </a:r>
          </a:p>
          <a:p>
            <a:r>
              <a:rPr lang="en-US" sz="2800" b="1" dirty="0"/>
              <a:t>Leaders Make Sure the Culture Stays Healthy</a:t>
            </a:r>
          </a:p>
          <a:p>
            <a:pPr>
              <a:buFontTx/>
              <a:buNone/>
            </a:pPr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SUCCESSFUL COMPANIES WHOSE LEADERSHIP PRACTICES EMBRACE THE ENGAGEMENT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/>
          </a:p>
          <a:p>
            <a:r>
              <a:rPr lang="en-US" sz="2400" b="1" dirty="0"/>
              <a:t>Google</a:t>
            </a:r>
          </a:p>
          <a:p>
            <a:r>
              <a:rPr lang="en-US" sz="2400" b="1" dirty="0"/>
              <a:t>W. L. Gore &amp; Associates</a:t>
            </a:r>
          </a:p>
          <a:p>
            <a:r>
              <a:rPr lang="en-US" sz="2400" b="1" dirty="0"/>
              <a:t>SAS</a:t>
            </a:r>
          </a:p>
          <a:p>
            <a:r>
              <a:rPr lang="en-US" sz="2400" b="1" dirty="0"/>
              <a:t>Southwest Airlines</a:t>
            </a:r>
          </a:p>
          <a:p>
            <a:r>
              <a:rPr lang="en-US" sz="2400" b="1" dirty="0"/>
              <a:t>Frank Myers Auto Maxx</a:t>
            </a:r>
          </a:p>
          <a:p>
            <a:endParaRPr lang="en-US" sz="24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920487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67640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OTHER SUCCESSFUL COMPANIES WHOSE LEADERSHIP PRACTICES EMBRACE THE ENGAGEMENT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62200"/>
            <a:ext cx="7583487" cy="3675530"/>
          </a:xfrm>
        </p:spPr>
        <p:txBody>
          <a:bodyPr/>
          <a:lstStyle/>
          <a:p>
            <a:r>
              <a:rPr lang="en-US" b="1" dirty="0"/>
              <a:t>Quicken Loans	</a:t>
            </a:r>
          </a:p>
          <a:p>
            <a:r>
              <a:rPr lang="en-US" b="1" dirty="0"/>
              <a:t>USAA</a:t>
            </a:r>
          </a:p>
          <a:p>
            <a:r>
              <a:rPr lang="en-US" b="1" dirty="0"/>
              <a:t>FedEx Express</a:t>
            </a:r>
          </a:p>
          <a:p>
            <a:r>
              <a:rPr lang="en-US" b="1" dirty="0"/>
              <a:t>Marriott International</a:t>
            </a:r>
          </a:p>
          <a:p>
            <a:r>
              <a:rPr lang="en-US" b="1" dirty="0"/>
              <a:t>Wegmans Food Markets</a:t>
            </a:r>
          </a:p>
          <a:p>
            <a:r>
              <a:rPr lang="en-US" b="1" dirty="0" err="1"/>
              <a:t>QuikTrip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THE PAYOFF FOR IMPLEMENTING </a:t>
            </a:r>
            <a:r>
              <a:rPr lang="en-US" sz="3600" b="1" i="1" dirty="0">
                <a:solidFill>
                  <a:srgbClr val="FFFF00"/>
                </a:solidFill>
              </a:rPr>
              <a:t>THE ENGAGEMENT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Incredible Levels of Profitability, Productivity, Customer Loyalty and Employee Loyalty</a:t>
            </a:r>
          </a:p>
          <a:p>
            <a:r>
              <a:rPr lang="en-US" sz="2400" b="1" dirty="0"/>
              <a:t>Extraordinary Success at Delivering</a:t>
            </a:r>
            <a:br>
              <a:rPr lang="en-US" sz="2400" b="1" dirty="0"/>
            </a:br>
            <a:r>
              <a:rPr lang="en-US" sz="2400" b="1" dirty="0"/>
              <a:t>“WOW” Customer Service</a:t>
            </a:r>
          </a:p>
          <a:p>
            <a:r>
              <a:rPr lang="en-US" sz="2400" b="1" dirty="0"/>
              <a:t>Exceptional Levels of Creativity and Innovation</a:t>
            </a:r>
          </a:p>
          <a:p>
            <a:r>
              <a:rPr lang="en-US" sz="2400" b="1" dirty="0"/>
              <a:t>Your business becomes a magnet for attracting the best talent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7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The Engagement Formula is not some futuristic notion that just might catch on some day</a:t>
            </a:r>
          </a:p>
          <a:p>
            <a:r>
              <a:rPr lang="en-US" sz="2800" b="1" dirty="0"/>
              <a:t>It’s already happening and in a big way</a:t>
            </a:r>
          </a:p>
          <a:p>
            <a:r>
              <a:rPr lang="en-US" sz="2800" b="1" dirty="0"/>
              <a:t>All companies that embrace The Engagement Formula are doing </a:t>
            </a:r>
            <a:r>
              <a:rPr lang="en-US" sz="2800" b="1" i="1" u="sng" dirty="0"/>
              <a:t>extremely well</a:t>
            </a:r>
          </a:p>
          <a:p>
            <a:r>
              <a:rPr lang="en-US" sz="2800" b="1" dirty="0"/>
              <a:t>If you choose to ignore The Engagement Formula, your company could get left in the dust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762000"/>
            <a:ext cx="7772400" cy="1600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CREATING A FULLY-ENGAGED WORKFORCE IS THE BEST BUSINESS MOVE ON THE PLANET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62000" y="2895600"/>
            <a:ext cx="7772400" cy="3581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It costs next to nothing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Takes organizational performance to incredible levels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1" i="1" kern="0" dirty="0">
                <a:solidFill>
                  <a:schemeClr val="bg1"/>
                </a:solidFill>
                <a:latin typeface="+mn-lt"/>
              </a:rPr>
              <a:t>Everybody</a:t>
            </a: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 wins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chemeClr val="bg1"/>
                </a:solidFill>
                <a:latin typeface="+mn-lt"/>
              </a:rPr>
              <a:t>Your company becomes the one that leaves your competitors in the dust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04800"/>
            <a:ext cx="7583487" cy="1120588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COMPANIES WITH A HIGH LEVEL OF EMPLOYEE ENGAGEMENT: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Outperform companies with a low level of employee engagement</a:t>
            </a:r>
          </a:p>
          <a:p>
            <a:r>
              <a:rPr lang="en-US" sz="2800" b="1" dirty="0"/>
              <a:t>Enjoy substantial cost savings due to reduced employee: </a:t>
            </a:r>
          </a:p>
          <a:p>
            <a:pPr lvl="2"/>
            <a:r>
              <a:rPr lang="en-US" sz="2400" b="1" dirty="0"/>
              <a:t>turnover </a:t>
            </a:r>
          </a:p>
          <a:p>
            <a:pPr lvl="2"/>
            <a:r>
              <a:rPr lang="en-US" sz="2400" b="1" dirty="0"/>
              <a:t>absenteeism </a:t>
            </a:r>
          </a:p>
          <a:p>
            <a:pPr lvl="2"/>
            <a:r>
              <a:rPr lang="en-US" sz="2400" b="1" dirty="0"/>
              <a:t>accidents </a:t>
            </a:r>
          </a:p>
          <a:p>
            <a:pPr lvl="2"/>
            <a:r>
              <a:rPr lang="en-US" sz="2400" b="1" dirty="0"/>
              <a:t>theft</a:t>
            </a:r>
          </a:p>
          <a:p>
            <a:r>
              <a:rPr lang="en-US" sz="2800" b="1" dirty="0"/>
              <a:t>Are magnets for attracting the best talent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35814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EMPLOYEES ALSO WANT A HIGH LEVEL OF EMPLOYEE ENGAGEMENT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ENGAGED EMPLOYEES: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b="1" dirty="0"/>
          </a:p>
          <a:p>
            <a:r>
              <a:rPr lang="en-US" sz="2400" b="1" dirty="0"/>
              <a:t>Love what they do</a:t>
            </a:r>
          </a:p>
          <a:p>
            <a:r>
              <a:rPr lang="en-US" sz="2400" b="1" dirty="0"/>
              <a:t>Have an emotional attachment to their work</a:t>
            </a:r>
          </a:p>
          <a:p>
            <a:r>
              <a:rPr lang="en-US" sz="2400" b="1" dirty="0"/>
              <a:t>Come to work every day excited about giving every bit of their energy, creativity and passion  to performing their job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447800"/>
            <a:ext cx="7583487" cy="213360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WHY ISN’T EMPLOYEE ENGAGEMENT HAPPENING ON A LARGE SCALE?</a:t>
            </a:r>
          </a:p>
        </p:txBody>
      </p:sp>
    </p:spTree>
    <p:extLst>
      <p:ext uri="{BB962C8B-B14F-4D97-AF65-F5344CB8AC3E}">
        <p14:creationId xmlns:p14="http://schemas.microsoft.com/office/powerpoint/2010/main" val="291706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EMPLOYEE ENGAGEMENT IS ALL ABOUT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Keys to Understanding Human Motivation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Human beings are motivated by self-interest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Human beings are perpetually wanting animals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Human needs are arranged in a hierarchy of importance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90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334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605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61749</TotalTime>
  <Words>927</Words>
  <Application>Microsoft Office PowerPoint</Application>
  <PresentationFormat>On-screen Show (4:3)</PresentationFormat>
  <Paragraphs>160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Times New Roman</vt:lpstr>
      <vt:lpstr>Trebuchet MS</vt:lpstr>
      <vt:lpstr>Wingdings 2</vt:lpstr>
      <vt:lpstr>Revolution</vt:lpstr>
      <vt:lpstr>100 % EMPLOYEE  ENGAGEMENT—GUARANTEED!  Presented By  ROSS RECK, PhD  </vt:lpstr>
      <vt:lpstr>BUSINESS LEADERS WANT A HIGH LEVEL OF EMPLOYEE ENGAGEMENT </vt:lpstr>
      <vt:lpstr>EMPLOYEE ENGAGEMENT IS THE PRIMARY DRIVER OF:</vt:lpstr>
      <vt:lpstr>COMPANIES WITH A HIGH LEVEL OF EMPLOYEE ENGAGEMENT:</vt:lpstr>
      <vt:lpstr>EMPLOYEES ALSO WANT A HIGH LEVEL OF EMPLOYEE ENGAGEMENT</vt:lpstr>
      <vt:lpstr>ENGAGED EMPLOYEES:</vt:lpstr>
      <vt:lpstr>WHY ISN’T EMPLOYEE ENGAGEMENT HAPPENING ON A LARGE SCALE?</vt:lpstr>
      <vt:lpstr>EMPLOYEE ENGAGEMENT IS ALL ABOUT 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THE TRADITIONAL MANAGEMENT MODEL PREVENT EMPLOYEES FROM BECOMING ENGAGED WITH THEIR WORK?</vt:lpstr>
      <vt:lpstr>PowerPoint Presentation</vt:lpstr>
      <vt:lpstr>WE NEED TO CREATE A NEW MODEL</vt:lpstr>
      <vt:lpstr>SOUTHWEST AIRLINES </vt:lpstr>
      <vt:lpstr>  SOUTHWEST AIRLINES’ CULTURE </vt:lpstr>
      <vt:lpstr>WHAT HAS SOUTHWEST SUCCEEDED IN DOING?</vt:lpstr>
      <vt:lpstr>THE ENGAGEMENT FORMULA</vt:lpstr>
      <vt:lpstr>PowerPoint Presentation</vt:lpstr>
      <vt:lpstr>Minimal Distractions—So Employees Can Focus on Doing Their Best Work</vt:lpstr>
      <vt:lpstr>Single Status—Everyone is an Equal</vt:lpstr>
      <vt:lpstr>Mission—This is What We Do</vt:lpstr>
      <vt:lpstr>Core Values—This is How We Do It (Zappos)</vt:lpstr>
      <vt:lpstr>Core Values Represent Behavioral Expectations for Employees</vt:lpstr>
      <vt:lpstr>HAVING A FULL-ENGAGEMENT CULTURE, BY ITSELF, IS NO GUARANTEE OF SUCCESS</vt:lpstr>
      <vt:lpstr>STEP TWO: HIRE ONLY QUALIFIED PEOPLE WHO MESH WITH THE CULTURE</vt:lpstr>
      <vt:lpstr>Support the hiring effort with a relevant training and/or sponsorship program that teaches and reinforces the culture </vt:lpstr>
      <vt:lpstr>STEP THREE: LEADERS MUST LEAD, NOT GIVE ORDERS</vt:lpstr>
      <vt:lpstr>SUCCESSFUL COMPANIES WHOSE LEADERSHIP PRACTICES EMBRACE THE ENGAGEMENT FORMULA</vt:lpstr>
      <vt:lpstr>OTHER SUCCESSFUL COMPANIES WHOSE LEADERSHIP PRACTICES EMBRACE THE ENGAGEMENT FORMULA</vt:lpstr>
      <vt:lpstr>THE PAYOFF FOR IMPLEMENTING THE ENGAGEMENT FORMULA</vt:lpstr>
      <vt:lpstr>CONCLUSIONS</vt:lpstr>
      <vt:lpstr>PowerPoint Presentation</vt:lpstr>
    </vt:vector>
  </TitlesOfParts>
  <Company>DellComputerCorporation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Ross Reck</cp:lastModifiedBy>
  <cp:revision>1333</cp:revision>
  <dcterms:created xsi:type="dcterms:W3CDTF">2011-07-05T18:54:00Z</dcterms:created>
  <dcterms:modified xsi:type="dcterms:W3CDTF">2016-12-17T18:15:18Z</dcterms:modified>
</cp:coreProperties>
</file>